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7556500" cy="10693400"/>
  <p:notesSz cx="7556500" cy="10693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310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79999" y="9603018"/>
            <a:ext cx="539989" cy="54675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231F20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231F20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231F20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02450" y="1961024"/>
            <a:ext cx="2757949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231F20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1450" y="2585541"/>
            <a:ext cx="38904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2400"/>
              </a:spcBef>
            </a:pPr>
            <a:r>
              <a:rPr b="1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Льдогенератор</a:t>
            </a:r>
            <a:r>
              <a:rPr lang="ru-RU" b="1" spc="-25" dirty="0" smtClean="0">
                <a:latin typeface="Arial" panose="020B0604020202020204" pitchFamily="34" charset="0"/>
                <a:cs typeface="Arial" panose="020B0604020202020204" pitchFamily="34" charset="0"/>
              </a:rPr>
              <a:t>ы </a:t>
            </a:r>
            <a:r>
              <a:rPr lang="en-US" b="1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EMR-100,EMR-150</a:t>
            </a:r>
            <a:endParaRPr b="1"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73250" y="3695096"/>
            <a:ext cx="40386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200" b="1" spc="-5" dirty="0" smtClean="0">
                <a:latin typeface="Arial MT"/>
                <a:cs typeface="Arial MT"/>
              </a:rPr>
              <a:t> </a:t>
            </a:r>
            <a:r>
              <a:rPr lang="ru-RU" sz="2200" b="1" spc="-5" dirty="0" smtClean="0">
                <a:latin typeface="Arial MT"/>
                <a:cs typeface="Arial MT"/>
              </a:rPr>
              <a:t>Руководство пользователя</a:t>
            </a:r>
            <a:endParaRPr sz="2200" b="1" dirty="0">
              <a:latin typeface="Arial MT"/>
              <a:cs typeface="Arial M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7650" y="8928100"/>
            <a:ext cx="6858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Производитель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: CHANGSHU LINGKE ELECTRIC APPLIANCE CO.,LTD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INDUSTRIES DEVELOPMENT ZONE,CHANGSHU,JIANGSU,CHINA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1450" y="4889500"/>
            <a:ext cx="2137445" cy="303847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8450" y="415306"/>
            <a:ext cx="1399375" cy="5765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300" y="10209152"/>
            <a:ext cx="18288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10</a:t>
            </a:r>
            <a:endParaRPr sz="1100">
              <a:latin typeface="Roboto"/>
              <a:cs typeface="Roboto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12081" y="2754007"/>
            <a:ext cx="2407907" cy="1459987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27300" y="456861"/>
            <a:ext cx="6502400" cy="760857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38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Произведите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визуальную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проверку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состояния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аппарата.</a:t>
            </a:r>
            <a:endParaRPr sz="1100" dirty="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8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Проверьте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отсутствие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оголенных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проводов.</a:t>
            </a:r>
            <a:endParaRPr sz="1100" dirty="0">
              <a:latin typeface="Roboto"/>
              <a:cs typeface="Roboto"/>
            </a:endParaRPr>
          </a:p>
          <a:p>
            <a:pPr marL="192405" marR="5080" indent="-180340">
              <a:lnSpc>
                <a:spcPts val="1200"/>
              </a:lnSpc>
              <a:spcBef>
                <a:spcPts val="42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Проверьте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целостность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линии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заземления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цепи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заземления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самого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аппарата (от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зажима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заземления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до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доступных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металлических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частей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95" dirty="0">
                <a:solidFill>
                  <a:srgbClr val="231F20"/>
                </a:solidFill>
                <a:latin typeface="Roboto"/>
                <a:cs typeface="Roboto"/>
              </a:rPr>
              <a:t>-</a:t>
            </a:r>
            <a:r>
              <a:rPr sz="1100" spc="-17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сопротивление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должно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быть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более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0,1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Ом).</a:t>
            </a:r>
            <a:endParaRPr sz="1100" dirty="0">
              <a:latin typeface="Roboto"/>
              <a:cs typeface="Roboto"/>
            </a:endParaRPr>
          </a:p>
          <a:p>
            <a:pPr marL="192405" marR="194310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Выполните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протяжку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контактных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токоведущих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групп, тепловой/токовой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защиты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иных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элементов аварийного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отключения,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сигнальной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арматуры,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облицовок,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крепежных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элементов,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подвижных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узлов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аппарата.</a:t>
            </a:r>
            <a:endParaRPr sz="1100" dirty="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6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Выполняйте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регулярную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очистку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от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накипи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датчиков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поверхностей,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имеющих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контакт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водой.</a:t>
            </a:r>
            <a:endParaRPr sz="1100" dirty="0">
              <a:latin typeface="Roboto"/>
              <a:cs typeface="Roboto"/>
            </a:endParaRPr>
          </a:p>
          <a:p>
            <a:pPr marL="192405" marR="307975" indent="-180340">
              <a:lnSpc>
                <a:spcPts val="1200"/>
              </a:lnSpc>
              <a:spcBef>
                <a:spcPts val="42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Выполните проверку холодильного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контура,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наличие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достаточного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количества хладагента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254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системе.</a:t>
            </a:r>
            <a:endParaRPr sz="1100" dirty="0">
              <a:latin typeface="Roboto"/>
              <a:cs typeface="Roboto"/>
            </a:endParaRPr>
          </a:p>
          <a:p>
            <a:pPr marL="192405" marR="526415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Проверьте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работу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водяных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помп,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электромагнитных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клапанов,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концевых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выключателей,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моторов,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вентилятора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конденсатора.</a:t>
            </a:r>
            <a:endParaRPr sz="1100" dirty="0">
              <a:latin typeface="Roboto"/>
              <a:cs typeface="Roboto"/>
            </a:endParaRPr>
          </a:p>
          <a:p>
            <a:pPr marL="192405" marR="2503170" indent="-180340">
              <a:lnSpc>
                <a:spcPts val="1200"/>
              </a:lnSpc>
              <a:spcBef>
                <a:spcPts val="405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Выполните механическую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очистку конденсатора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0" dirty="0">
                <a:solidFill>
                  <a:srgbClr val="231F20"/>
                </a:solidFill>
                <a:latin typeface="Roboto"/>
                <a:cs typeface="Roboto"/>
              </a:rPr>
              <a:t>фильтра.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Для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чистки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используйте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щетки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или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специальные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приспособления.</a:t>
            </a:r>
            <a:endParaRPr sz="1100" dirty="0">
              <a:latin typeface="Roboto"/>
              <a:cs typeface="Roboto"/>
            </a:endParaRPr>
          </a:p>
          <a:p>
            <a:pPr marL="192405" marR="2617470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Произведите очистку </a:t>
            </a:r>
            <a:r>
              <a:rPr sz="1100" spc="-55" dirty="0">
                <a:solidFill>
                  <a:srgbClr val="231F20"/>
                </a:solidFill>
                <a:latin typeface="Roboto"/>
                <a:cs typeface="Roboto"/>
              </a:rPr>
              <a:t>фильтра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грубой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очистки,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который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установлен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на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вводе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корпусе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электромагнитного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клапана.</a:t>
            </a:r>
            <a:endParaRPr sz="1100" dirty="0">
              <a:latin typeface="Roboto"/>
              <a:cs typeface="Roboto"/>
            </a:endParaRPr>
          </a:p>
          <a:p>
            <a:pPr marL="192405" marR="2743835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Выполните проверку герметичности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шлангов,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точек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подключения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канализации, </a:t>
            </a:r>
            <a:r>
              <a:rPr sz="1100" spc="-40" dirty="0">
                <a:solidFill>
                  <a:srgbClr val="231F20"/>
                </a:solidFill>
                <a:latin typeface="Roboto"/>
                <a:cs typeface="Roboto"/>
              </a:rPr>
              <a:t>фитингов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водяного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контура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самого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аппарата.</a:t>
            </a:r>
            <a:endParaRPr sz="11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 dirty="0">
              <a:latin typeface="Roboto"/>
              <a:cs typeface="Roboto"/>
            </a:endParaRPr>
          </a:p>
          <a:p>
            <a:pPr marL="12700" marR="471805">
              <a:lnSpc>
                <a:spcPts val="1300"/>
              </a:lnSpc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Ремонт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аппарата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должен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осуществляться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квалифицированным</a:t>
            </a:r>
            <a:r>
              <a:rPr sz="1100" spc="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техническим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персоналом.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Изменение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конструкции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аппарата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запрещено.</a:t>
            </a:r>
            <a:endParaRPr sz="11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 dirty="0">
              <a:latin typeface="Roboto"/>
              <a:cs typeface="Roboto"/>
            </a:endParaRPr>
          </a:p>
          <a:p>
            <a:pPr marL="12700" marR="123189">
              <a:lnSpc>
                <a:spcPts val="1300"/>
              </a:lnSpc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случае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нехарактерной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работы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аппарата,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отличной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от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нормальной,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необходимо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обесточить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аппарат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путем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перевода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вводного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выключателя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в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положение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«выкл»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или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отсоединением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вилки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от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розетки,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перекрыть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доступ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воды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(если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таковой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имеется)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обратиться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в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сервисную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службу.</a:t>
            </a:r>
            <a:endParaRPr sz="11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Работа</a:t>
            </a:r>
            <a:r>
              <a:rPr sz="1100" b="1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на</a:t>
            </a:r>
            <a:r>
              <a:rPr sz="1100" b="1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заведомо</a:t>
            </a:r>
            <a:r>
              <a:rPr sz="1100" b="1" spc="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неисправном</a:t>
            </a:r>
            <a:r>
              <a:rPr sz="1100" b="1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аппарате</a:t>
            </a:r>
            <a:r>
              <a:rPr sz="1100" b="1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категорически</a:t>
            </a:r>
            <a:r>
              <a:rPr sz="1100" b="1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запрещена.</a:t>
            </a:r>
            <a:endParaRPr sz="11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 dirty="0">
              <a:latin typeface="Roboto"/>
              <a:cs typeface="Roboto"/>
            </a:endParaRPr>
          </a:p>
          <a:p>
            <a:pPr marL="12700" marR="34290">
              <a:lnSpc>
                <a:spcPts val="1300"/>
              </a:lnSpc>
            </a:pPr>
            <a:r>
              <a:rPr sz="1100" spc="15" dirty="0">
                <a:solidFill>
                  <a:srgbClr val="231F20"/>
                </a:solidFill>
                <a:latin typeface="Roboto"/>
                <a:cs typeface="Roboto"/>
              </a:rPr>
              <a:t>С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Продавца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Производителя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может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быть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востребовано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возмещение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прямого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или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косвенного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ущерба,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который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мог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явиться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следствием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аварии 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или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при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работе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на неисправном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аппарате.</a:t>
            </a:r>
            <a:endParaRPr sz="11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00" dirty="0">
              <a:latin typeface="Roboto"/>
              <a:cs typeface="Roboto"/>
            </a:endParaRPr>
          </a:p>
          <a:p>
            <a:pPr marL="288925" lvl="1" indent="-27686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89560" algn="l"/>
              </a:tabLst>
            </a:pP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Устранение</a:t>
            </a:r>
            <a:r>
              <a:rPr sz="1100" b="1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неисправностей</a:t>
            </a:r>
            <a:endParaRPr sz="1100" dirty="0">
              <a:latin typeface="Roboto"/>
              <a:cs typeface="Roboto"/>
            </a:endParaRPr>
          </a:p>
          <a:p>
            <a:pPr marL="12700" marR="76835">
              <a:lnSpc>
                <a:spcPts val="1300"/>
              </a:lnSpc>
              <a:spcBef>
                <a:spcPts val="980"/>
              </a:spcBef>
            </a:pP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Обратите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внимание на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то,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что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содержащиеся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таблице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сведения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по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поиску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устранению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неисправностей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аппаратов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могут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быть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использованы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только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квалифицированным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техническим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персоналом.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Вмешательство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в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работу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аппарата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неуполномоченными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лицами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может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привести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отказу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гарантии.</a:t>
            </a:r>
            <a:endParaRPr sz="1100" dirty="0">
              <a:latin typeface="Roboto"/>
              <a:cs typeface="Roboto"/>
            </a:endParaRPr>
          </a:p>
          <a:p>
            <a:pPr marL="12700">
              <a:lnSpc>
                <a:spcPts val="1260"/>
              </a:lnSpc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Электрическая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схема,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тип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хладагента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его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масса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указана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на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шильде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аппарата.</a:t>
            </a:r>
            <a:endParaRPr sz="11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300" dirty="0">
              <a:latin typeface="Roboto"/>
              <a:cs typeface="Roboto"/>
            </a:endParaRPr>
          </a:p>
          <a:p>
            <a:pPr marL="286385" lvl="1" indent="-274320">
              <a:lnSpc>
                <a:spcPct val="100000"/>
              </a:lnSpc>
              <a:spcBef>
                <a:spcPts val="780"/>
              </a:spcBef>
              <a:buAutoNum type="arabicPeriod" startAt="2"/>
              <a:tabLst>
                <a:tab pos="287020" algn="l"/>
              </a:tabLst>
            </a:pP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Типичные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неисправности</a:t>
            </a:r>
            <a:r>
              <a:rPr sz="1100" b="1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b="1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20" dirty="0">
                <a:solidFill>
                  <a:srgbClr val="231F20"/>
                </a:solidFill>
                <a:latin typeface="Roboto"/>
                <a:cs typeface="Roboto"/>
              </a:rPr>
              <a:t>методы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их</a:t>
            </a:r>
            <a:r>
              <a:rPr sz="1100" b="1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устранения</a:t>
            </a:r>
            <a:endParaRPr sz="1100" dirty="0">
              <a:latin typeface="Roboto"/>
              <a:cs typeface="Roboto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39997" y="8204492"/>
          <a:ext cx="6479540" cy="16919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3690"/>
                <a:gridCol w="2447925"/>
                <a:gridCol w="2447925"/>
              </a:tblGrid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b="1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Проблема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706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b="1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Возможная</a:t>
                      </a:r>
                      <a:r>
                        <a:rPr sz="1000" b="1" spc="-4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причина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452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b="1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Способ</a:t>
                      </a:r>
                      <a:r>
                        <a:rPr sz="1000" b="1" spc="-4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устранения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3319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Аппарат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не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работает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60020" marR="321945" indent="-107950">
                        <a:lnSpc>
                          <a:spcPct val="100000"/>
                        </a:lnSpc>
                        <a:buChar char="•"/>
                        <a:tabLst>
                          <a:tab pos="160655" algn="l"/>
                        </a:tabLst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Неисправность в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электрической </a:t>
                      </a:r>
                      <a:r>
                        <a:rPr sz="1000" spc="-24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цепи.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L="160020" marR="43815" indent="-107950">
                        <a:lnSpc>
                          <a:spcPct val="100000"/>
                        </a:lnSpc>
                        <a:buChar char="•"/>
                        <a:tabLst>
                          <a:tab pos="160655" algn="l"/>
                        </a:tabLst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Засор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патрубка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забора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воды,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вода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не </a:t>
                      </a:r>
                      <a:r>
                        <a:rPr sz="1000" spc="-229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поступает.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L="160020" marR="375285" indent="-107950">
                        <a:lnSpc>
                          <a:spcPct val="100000"/>
                        </a:lnSpc>
                        <a:buChar char="•"/>
                        <a:tabLst>
                          <a:tab pos="160655" algn="l"/>
                        </a:tabLst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Слишком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высокая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температура </a:t>
                      </a:r>
                      <a:r>
                        <a:rPr sz="1000" spc="-23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окружающей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среды.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63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60020" indent="-108585">
                        <a:lnSpc>
                          <a:spcPct val="100000"/>
                        </a:lnSpc>
                        <a:buChar char="•"/>
                        <a:tabLst>
                          <a:tab pos="160655" algn="l"/>
                        </a:tabLst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Проверить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электрическую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цепь.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L="160020" marR="126364" indent="-107950">
                        <a:lnSpc>
                          <a:spcPct val="100000"/>
                        </a:lnSpc>
                        <a:buChar char="•"/>
                        <a:tabLst>
                          <a:tab pos="160655" algn="l"/>
                        </a:tabLst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Произвести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очистку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водозаборного </a:t>
                      </a:r>
                      <a:r>
                        <a:rPr sz="1000" spc="-23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патрубка,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проверить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качество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подводимой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воды.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L="160020" marR="290830" indent="-107950">
                        <a:lnSpc>
                          <a:spcPct val="100000"/>
                        </a:lnSpc>
                        <a:buChar char="•"/>
                        <a:tabLst>
                          <a:tab pos="160655" algn="l"/>
                        </a:tabLst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Для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нормальной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работы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температура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окружающей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среды </a:t>
                      </a:r>
                      <a:r>
                        <a:rPr sz="1000" spc="-23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должна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быть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ниже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32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°С.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0408" y="10209152"/>
            <a:ext cx="18288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11</a:t>
            </a:r>
            <a:endParaRPr sz="1100">
              <a:latin typeface="Roboto"/>
              <a:cs typeface="Roboto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33466" y="540000"/>
          <a:ext cx="6479540" cy="32399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3690"/>
                <a:gridCol w="2447925"/>
                <a:gridCol w="2447925"/>
              </a:tblGrid>
              <a:tr h="6479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Индикация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«Бак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полон»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0020" marR="137160" indent="-107950">
                        <a:lnSpc>
                          <a:spcPct val="100000"/>
                        </a:lnSpc>
                        <a:spcBef>
                          <a:spcPts val="725"/>
                        </a:spcBef>
                        <a:buChar char="•"/>
                        <a:tabLst>
                          <a:tab pos="160655" algn="l"/>
                        </a:tabLst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Неисправен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фотоэлемент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контроля </a:t>
                      </a:r>
                      <a:r>
                        <a:rPr sz="1000" spc="-23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уровня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льда.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L="160020" indent="-108585">
                        <a:lnSpc>
                          <a:spcPct val="100000"/>
                        </a:lnSpc>
                        <a:buChar char="•"/>
                        <a:tabLst>
                          <a:tab pos="160655" algn="l"/>
                        </a:tabLst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Повреждена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плата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управления.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9207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0020" marR="280035" indent="-107950">
                        <a:lnSpc>
                          <a:spcPct val="100000"/>
                        </a:lnSpc>
                        <a:spcBef>
                          <a:spcPts val="725"/>
                        </a:spcBef>
                        <a:buChar char="•"/>
                        <a:tabLst>
                          <a:tab pos="160655" algn="l"/>
                        </a:tabLst>
                      </a:pP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Заменить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фотоэлемент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контроля </a:t>
                      </a:r>
                      <a:r>
                        <a:rPr sz="1000" spc="-23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уровня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льда.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L="160020" indent="-108585">
                        <a:lnSpc>
                          <a:spcPct val="100000"/>
                        </a:lnSpc>
                        <a:buChar char="•"/>
                        <a:tabLst>
                          <a:tab pos="160655" algn="l"/>
                        </a:tabLst>
                      </a:pP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Заменить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плату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управления.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9207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6559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7500" marR="67310" indent="-24257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Скорость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производства </a:t>
                      </a:r>
                      <a:r>
                        <a:rPr sz="1000" spc="-23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льда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снизилась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60020" marR="44450" indent="-107950">
                        <a:lnSpc>
                          <a:spcPct val="100000"/>
                        </a:lnSpc>
                        <a:buChar char="•"/>
                        <a:tabLst>
                          <a:tab pos="160655" algn="l"/>
                        </a:tabLst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Вентилятор</a:t>
                      </a:r>
                      <a:r>
                        <a:rPr sz="1000" spc="22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конденсатора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поврежден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(или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заклинило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лопасти).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L="160020" marR="796290" indent="-107950">
                        <a:lnSpc>
                          <a:spcPct val="100000"/>
                        </a:lnSpc>
                        <a:buChar char="•"/>
                        <a:tabLst>
                          <a:tab pos="160655" algn="l"/>
                        </a:tabLst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Слишком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много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пыли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на </a:t>
                      </a:r>
                      <a:r>
                        <a:rPr sz="1000" spc="-23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конденсаторе.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L="160020" marR="375920" indent="-107950">
                        <a:lnSpc>
                          <a:spcPct val="100000"/>
                        </a:lnSpc>
                        <a:buChar char="•"/>
                        <a:tabLst>
                          <a:tab pos="160655" algn="l"/>
                        </a:tabLst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Слишком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высокая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температура </a:t>
                      </a:r>
                      <a:r>
                        <a:rPr sz="1000" spc="-23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окружающей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среды.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L="160020" indent="-108585">
                        <a:lnSpc>
                          <a:spcPct val="100000"/>
                        </a:lnSpc>
                        <a:buChar char="•"/>
                        <a:tabLst>
                          <a:tab pos="160655" algn="l"/>
                        </a:tabLst>
                      </a:pP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Утечка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хладагента.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9385" marR="93345" indent="-107950">
                        <a:lnSpc>
                          <a:spcPct val="100000"/>
                        </a:lnSpc>
                        <a:spcBef>
                          <a:spcPts val="495"/>
                        </a:spcBef>
                        <a:buChar char="•"/>
                        <a:tabLst>
                          <a:tab pos="160020" algn="l"/>
                        </a:tabLst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Проверить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лопасти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вентилятора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конденсатора,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заменить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вентилятор </a:t>
                      </a:r>
                      <a:r>
                        <a:rPr sz="1000" spc="-23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конденсатора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при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необходимости.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L="159385" indent="-108585">
                        <a:lnSpc>
                          <a:spcPct val="100000"/>
                        </a:lnSpc>
                        <a:buChar char="•"/>
                        <a:tabLst>
                          <a:tab pos="160020" algn="l"/>
                        </a:tabLst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Произвести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очистку конденсатора.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L="159385" marR="290830" indent="-107950">
                        <a:lnSpc>
                          <a:spcPct val="100000"/>
                        </a:lnSpc>
                        <a:buChar char="•"/>
                        <a:tabLst>
                          <a:tab pos="160020" algn="l"/>
                        </a:tabLst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Для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нормальной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работы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температура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окружающей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среды </a:t>
                      </a:r>
                      <a:r>
                        <a:rPr sz="1000" spc="-23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должна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быть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ниже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32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°С.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L="159385" marR="109855" indent="-107950">
                        <a:lnSpc>
                          <a:spcPct val="100000"/>
                        </a:lnSpc>
                        <a:buChar char="•"/>
                        <a:tabLst>
                          <a:tab pos="160020" algn="l"/>
                        </a:tabLst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Проверить целостность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холодильного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контура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и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произвести </a:t>
                      </a:r>
                      <a:r>
                        <a:rPr sz="1000" spc="-229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заправку хладагентом.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628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936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Лёд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не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производится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59385" indent="-108585">
                        <a:lnSpc>
                          <a:spcPct val="100000"/>
                        </a:lnSpc>
                        <a:buChar char="•"/>
                        <a:tabLst>
                          <a:tab pos="160020" algn="l"/>
                        </a:tabLst>
                      </a:pPr>
                      <a:r>
                        <a:rPr sz="1000" spc="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Не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достаточно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воды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L="159385" indent="-108585">
                        <a:lnSpc>
                          <a:spcPct val="100000"/>
                        </a:lnSpc>
                        <a:buChar char="•"/>
                        <a:tabLst>
                          <a:tab pos="160020" algn="l"/>
                        </a:tabLst>
                      </a:pP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Утечка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хладагента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9385" marR="333375" indent="-107950">
                        <a:lnSpc>
                          <a:spcPct val="100000"/>
                        </a:lnSpc>
                        <a:spcBef>
                          <a:spcPts val="660"/>
                        </a:spcBef>
                        <a:buChar char="•"/>
                        <a:tabLst>
                          <a:tab pos="160020" algn="l"/>
                        </a:tabLst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Проверить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подачу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воды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и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мотор </a:t>
                      </a:r>
                      <a:r>
                        <a:rPr sz="1000" spc="-229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нарезки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льда</a:t>
                      </a:r>
                      <a:endParaRPr sz="1000">
                        <a:latin typeface="Roboto"/>
                        <a:cs typeface="Roboto"/>
                      </a:endParaRPr>
                    </a:p>
                    <a:p>
                      <a:pPr marL="159385" marR="109855" indent="-107950">
                        <a:lnSpc>
                          <a:spcPct val="100000"/>
                        </a:lnSpc>
                        <a:buChar char="•"/>
                        <a:tabLst>
                          <a:tab pos="160020" algn="l"/>
                        </a:tabLst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Проверить целостность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холодильного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контура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и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произвести </a:t>
                      </a:r>
                      <a:r>
                        <a:rPr sz="1000" spc="-229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заправку хладагентом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8382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20768" y="7646555"/>
            <a:ext cx="6398260" cy="2090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7.4.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Описание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работы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контроллера 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b="1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случае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возникновения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ошибки</a:t>
            </a:r>
            <a:endParaRPr sz="1100">
              <a:latin typeface="Roboto"/>
              <a:cs typeface="Roboto"/>
            </a:endParaRPr>
          </a:p>
          <a:p>
            <a:pPr marL="192405" marR="467359" indent="-180340">
              <a:lnSpc>
                <a:spcPct val="100000"/>
              </a:lnSpc>
              <a:spcBef>
                <a:spcPts val="894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Компрессор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прекращает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работу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при заполнении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льдом/отсутствии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воды,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двигатель/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вентилятор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прекращает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работу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через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210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секунд.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Льдогенератор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начнет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работать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автоматически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после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устранения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неисправности.</a:t>
            </a:r>
            <a:endParaRPr sz="1100">
              <a:latin typeface="Roboto"/>
              <a:cs typeface="Roboto"/>
            </a:endParaRPr>
          </a:p>
          <a:p>
            <a:pPr marL="192405" marR="5080" indent="-180340">
              <a:lnSpc>
                <a:spcPct val="100000"/>
              </a:lnSpc>
              <a:spcBef>
                <a:spcPts val="28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Компрессор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прекращает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работу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при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снижении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давления/повышении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температуры,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двигатель/вентилятор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прекращают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работу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через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210</a:t>
            </a:r>
            <a:r>
              <a:rPr sz="1100" spc="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секунд.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Льдогенератор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начнет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работать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автоматически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через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20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минут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после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устранения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неисправности.</a:t>
            </a:r>
            <a:endParaRPr sz="1100">
              <a:latin typeface="Roboto"/>
              <a:cs typeface="Roboto"/>
            </a:endParaRPr>
          </a:p>
          <a:p>
            <a:pPr marL="192405" marR="354965" indent="-180340">
              <a:lnSpc>
                <a:spcPct val="100000"/>
              </a:lnSpc>
              <a:spcBef>
                <a:spcPts val="28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Если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скорость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вращения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двигателя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15" dirty="0">
                <a:solidFill>
                  <a:srgbClr val="231F20"/>
                </a:solidFill>
                <a:latin typeface="Roboto"/>
                <a:cs typeface="Roboto"/>
              </a:rPr>
              <a:t>ниже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установленной,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значит,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перегружен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двигатель.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Необходимо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остановить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работу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льдогенератора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перезапустить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его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через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45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минут.</a:t>
            </a:r>
            <a:endParaRPr sz="1100">
              <a:latin typeface="Roboto"/>
              <a:cs typeface="Roboto"/>
            </a:endParaRPr>
          </a:p>
          <a:p>
            <a:pPr marL="192405" marR="469265" indent="-180340">
              <a:lnSpc>
                <a:spcPct val="100000"/>
              </a:lnSpc>
              <a:spcBef>
                <a:spcPts val="28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Если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температура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конденсатора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превышает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70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°С,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тепловая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защита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отключит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питание </a:t>
            </a:r>
            <a:r>
              <a:rPr sz="1100" spc="-254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аппарата,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выключится.</a:t>
            </a:r>
            <a:endParaRPr sz="1100">
              <a:latin typeface="Roboto"/>
              <a:cs typeface="Roboto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26934" y="4441063"/>
          <a:ext cx="6479540" cy="28799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3690"/>
                <a:gridCol w="4895850"/>
              </a:tblGrid>
              <a:tr h="360000">
                <a:tc>
                  <a:txBody>
                    <a:bodyPr/>
                    <a:lstStyle/>
                    <a:p>
                      <a:pPr marL="67754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b="1" spc="-4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Код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b="1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Значение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999">
                <a:tc>
                  <a:txBody>
                    <a:bodyPr/>
                    <a:lstStyle/>
                    <a:p>
                      <a:pPr marL="66865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Е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01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Сбой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датчика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конденсатора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66865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Е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04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Недостаточно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воды,</a:t>
                      </a:r>
                      <a:r>
                        <a:rPr sz="1000" spc="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остановка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работы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999">
                <a:tc>
                  <a:txBody>
                    <a:bodyPr/>
                    <a:lstStyle/>
                    <a:p>
                      <a:pPr marL="66865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Е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05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Повышенная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температура,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остановка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работы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66865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Е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06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Повышенное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давление,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остановка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работы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999">
                <a:tc>
                  <a:txBody>
                    <a:bodyPr/>
                    <a:lstStyle/>
                    <a:p>
                      <a:pPr marL="66865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Е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07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9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Заполнение льдом,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прекращение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работы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9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66865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Е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08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9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Пониженное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давление,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остановка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работы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9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66865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Е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12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9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Отказ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двигателя,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остановка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работы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9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520768" y="4105440"/>
            <a:ext cx="348361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7.3. 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Описание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25" dirty="0">
                <a:solidFill>
                  <a:srgbClr val="231F20"/>
                </a:solidFill>
                <a:latin typeface="Roboto"/>
                <a:cs typeface="Roboto"/>
              </a:rPr>
              <a:t>кодов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 ошибок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на 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экране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контроллера</a:t>
            </a:r>
            <a:endParaRPr sz="11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300" y="10209152"/>
            <a:ext cx="18288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12</a:t>
            </a:r>
            <a:endParaRPr sz="110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300" y="476502"/>
            <a:ext cx="6501765" cy="4001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231F20"/>
                </a:solidFill>
                <a:latin typeface="Roboto"/>
                <a:cs typeface="Roboto"/>
              </a:rPr>
              <a:t>8.</a:t>
            </a:r>
            <a:r>
              <a:rPr sz="1600" b="1" spc="-4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spc="-5" dirty="0">
                <a:solidFill>
                  <a:srgbClr val="231F20"/>
                </a:solidFill>
                <a:latin typeface="Roboto"/>
                <a:cs typeface="Roboto"/>
              </a:rPr>
              <a:t>Транспортировка</a:t>
            </a:r>
            <a:r>
              <a:rPr sz="1600" b="1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600" b="1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spc="5" dirty="0">
                <a:solidFill>
                  <a:srgbClr val="231F20"/>
                </a:solidFill>
                <a:latin typeface="Roboto"/>
                <a:cs typeface="Roboto"/>
              </a:rPr>
              <a:t>хранение.</a:t>
            </a:r>
            <a:r>
              <a:rPr sz="1600" b="1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spc="-15" dirty="0">
                <a:solidFill>
                  <a:srgbClr val="231F20"/>
                </a:solidFill>
                <a:latin typeface="Roboto"/>
                <a:cs typeface="Roboto"/>
              </a:rPr>
              <a:t>Утилизация</a:t>
            </a:r>
            <a:endParaRPr sz="1600">
              <a:latin typeface="Roboto"/>
              <a:cs typeface="Roboto"/>
            </a:endParaRPr>
          </a:p>
          <a:p>
            <a:pPr marL="192405" marR="20320" indent="-180340">
              <a:lnSpc>
                <a:spcPct val="100000"/>
              </a:lnSpc>
              <a:spcBef>
                <a:spcPts val="819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Данный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можно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транспортировать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любым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видом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транспорта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в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соответствии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предупредительными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надписями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на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таре,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также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с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правилами,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действующими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на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конкретном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виде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транспорта.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При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погрузке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транспортировке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нельзя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кантовать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подвергать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ударам.</a:t>
            </a:r>
            <a:endParaRPr sz="1100">
              <a:latin typeface="Roboto"/>
              <a:cs typeface="Roboto"/>
            </a:endParaRPr>
          </a:p>
          <a:p>
            <a:pPr marL="192405" marR="133985" indent="-180340">
              <a:lnSpc>
                <a:spcPct val="100000"/>
              </a:lnSpc>
              <a:spcBef>
                <a:spcPts val="28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При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транспортировке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угол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наклона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аппарата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 должен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превышать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15°.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следует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переворачивать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льдогенератор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вверх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дном.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Такое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действие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может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привести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повреждению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компрессора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нарушению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герметичности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холодильного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контура.</a:t>
            </a:r>
            <a:endParaRPr sz="1100">
              <a:latin typeface="Roboto"/>
              <a:cs typeface="Roboto"/>
            </a:endParaRPr>
          </a:p>
          <a:p>
            <a:pPr marL="192405" marR="511175" indent="-180340">
              <a:lnSpc>
                <a:spcPct val="100000"/>
              </a:lnSpc>
              <a:spcBef>
                <a:spcPts val="28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Транспортировка аппарата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железнодорожным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автомобильным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транспортом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должна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производиться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крытых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транспортных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средствах.</a:t>
            </a:r>
            <a:endParaRPr sz="110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8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После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транспортировки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должен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быть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работоспособным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иметь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повреждений.</a:t>
            </a:r>
            <a:endParaRPr sz="1100">
              <a:latin typeface="Roboto"/>
              <a:cs typeface="Roboto"/>
            </a:endParaRPr>
          </a:p>
          <a:p>
            <a:pPr marL="192405" marR="5080" indent="-180340">
              <a:lnSpc>
                <a:spcPct val="100000"/>
              </a:lnSpc>
              <a:spcBef>
                <a:spcPts val="284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должен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храниться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в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транспортной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упаковке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складских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помещениях,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обеспечивающих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защиту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от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воздействия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атмосферных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осадков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механических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повреждений.</a:t>
            </a:r>
            <a:endParaRPr sz="110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8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допускайте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тряски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аппарата.</a:t>
            </a:r>
            <a:endParaRPr sz="110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8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храните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аппарат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перевернутом виде.</a:t>
            </a:r>
            <a:endParaRPr sz="1100">
              <a:latin typeface="Roboto"/>
              <a:cs typeface="Roboto"/>
            </a:endParaRPr>
          </a:p>
          <a:p>
            <a:pPr marL="12700" marR="132715">
              <a:lnSpc>
                <a:spcPct val="100000"/>
              </a:lnSpc>
              <a:spcBef>
                <a:spcPts val="919"/>
              </a:spcBef>
            </a:pP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После</a:t>
            </a:r>
            <a:r>
              <a:rPr sz="1100" b="1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прекращения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эксплуатации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аппарата,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по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истечении</a:t>
            </a:r>
            <a:r>
              <a:rPr sz="1100" b="1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установленного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срока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службы, </a:t>
            </a:r>
            <a:r>
              <a:rPr sz="1100" b="1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организации,</a:t>
            </a:r>
            <a:r>
              <a:rPr sz="1100" b="1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осуществляющей</a:t>
            </a:r>
            <a:r>
              <a:rPr sz="1100" b="1" spc="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эксплуатацию,</a:t>
            </a:r>
            <a:r>
              <a:rPr sz="1100" b="1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5" dirty="0">
                <a:solidFill>
                  <a:srgbClr val="231F20"/>
                </a:solidFill>
                <a:latin typeface="Roboto"/>
                <a:cs typeface="Roboto"/>
              </a:rPr>
              <a:t>необходимо</a:t>
            </a:r>
            <a:r>
              <a:rPr sz="1100" b="1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передать</a:t>
            </a:r>
            <a:r>
              <a:rPr sz="1100" b="1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5" dirty="0">
                <a:solidFill>
                  <a:srgbClr val="231F20"/>
                </a:solidFill>
                <a:latin typeface="Roboto"/>
                <a:cs typeface="Roboto"/>
              </a:rPr>
              <a:t>его </a:t>
            </a:r>
            <a:r>
              <a:rPr sz="1100" b="1" spc="-25" dirty="0">
                <a:solidFill>
                  <a:srgbClr val="231F20"/>
                </a:solidFill>
                <a:latin typeface="Roboto"/>
                <a:cs typeface="Roboto"/>
              </a:rPr>
              <a:t>лицу,</a:t>
            </a:r>
            <a:r>
              <a:rPr sz="1100" b="1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ответственному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25" dirty="0">
                <a:solidFill>
                  <a:srgbClr val="231F20"/>
                </a:solidFill>
                <a:latin typeface="Roboto"/>
                <a:cs typeface="Roboto"/>
              </a:rPr>
              <a:t>за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 утилизацию.</a:t>
            </a:r>
            <a:endParaRPr sz="1100">
              <a:latin typeface="Roboto"/>
              <a:cs typeface="Roboto"/>
            </a:endParaRPr>
          </a:p>
          <a:p>
            <a:pPr marL="12700" marR="501650">
              <a:lnSpc>
                <a:spcPct val="100000"/>
              </a:lnSpc>
              <a:spcBef>
                <a:spcPts val="880"/>
              </a:spcBef>
            </a:pP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Утилизацию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аппарата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5" dirty="0">
                <a:solidFill>
                  <a:srgbClr val="231F20"/>
                </a:solidFill>
                <a:latin typeface="Roboto"/>
                <a:cs typeface="Roboto"/>
              </a:rPr>
              <a:t>производить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 по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общим</a:t>
            </a:r>
            <a:r>
              <a:rPr sz="1100" b="1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правилам переработки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вторичного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сырья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b="1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соответствии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5" dirty="0">
                <a:solidFill>
                  <a:srgbClr val="231F20"/>
                </a:solidFill>
                <a:latin typeface="Roboto"/>
                <a:cs typeface="Roboto"/>
              </a:rPr>
              <a:t>с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нормативными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актами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страны,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30" dirty="0">
                <a:solidFill>
                  <a:srgbClr val="231F20"/>
                </a:solidFill>
                <a:latin typeface="Roboto"/>
                <a:cs typeface="Roboto"/>
              </a:rPr>
              <a:t>где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аппарат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20" dirty="0">
                <a:solidFill>
                  <a:srgbClr val="231F20"/>
                </a:solidFill>
                <a:latin typeface="Roboto"/>
                <a:cs typeface="Roboto"/>
              </a:rPr>
              <a:t>проходит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 утилизацию.</a:t>
            </a:r>
            <a:endParaRPr sz="11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300" y="10209152"/>
            <a:ext cx="104139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2</a:t>
            </a:r>
            <a:endParaRPr sz="110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300" y="1237142"/>
            <a:ext cx="4314190" cy="2870200"/>
          </a:xfrm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229870" indent="-217804">
              <a:lnSpc>
                <a:spcPct val="100000"/>
              </a:lnSpc>
              <a:spcBef>
                <a:spcPts val="980"/>
              </a:spcBef>
              <a:buAutoNum type="arabicPeriod"/>
              <a:tabLst>
                <a:tab pos="230504" algn="l"/>
              </a:tabLst>
            </a:pPr>
            <a:r>
              <a:rPr sz="1600" dirty="0">
                <a:solidFill>
                  <a:srgbClr val="231F20"/>
                </a:solidFill>
                <a:latin typeface="Roboto Lt"/>
                <a:cs typeface="Roboto Lt"/>
              </a:rPr>
              <a:t>Технические</a:t>
            </a:r>
            <a:r>
              <a:rPr sz="1600" spc="-10" dirty="0">
                <a:solidFill>
                  <a:srgbClr val="231F20"/>
                </a:solidFill>
                <a:latin typeface="Roboto Lt"/>
                <a:cs typeface="Roboto Lt"/>
              </a:rPr>
              <a:t> характеристики</a:t>
            </a:r>
            <a:endParaRPr sz="1600" dirty="0">
              <a:latin typeface="Roboto Lt"/>
              <a:cs typeface="Roboto Lt"/>
            </a:endParaRPr>
          </a:p>
          <a:p>
            <a:pPr marL="234950" indent="-222885">
              <a:lnSpc>
                <a:spcPct val="100000"/>
              </a:lnSpc>
              <a:spcBef>
                <a:spcPts val="880"/>
              </a:spcBef>
              <a:buAutoNum type="arabicPeriod"/>
              <a:tabLst>
                <a:tab pos="235585" algn="l"/>
              </a:tabLst>
            </a:pPr>
            <a:r>
              <a:rPr sz="1600" dirty="0">
                <a:solidFill>
                  <a:srgbClr val="231F20"/>
                </a:solidFill>
                <a:latin typeface="Roboto Lt"/>
                <a:cs typeface="Roboto Lt"/>
              </a:rPr>
              <a:t>Сведения</a:t>
            </a:r>
            <a:r>
              <a:rPr sz="1600" spc="-10" dirty="0">
                <a:solidFill>
                  <a:srgbClr val="231F20"/>
                </a:solidFill>
                <a:latin typeface="Roboto Lt"/>
                <a:cs typeface="Roboto Lt"/>
              </a:rPr>
              <a:t> </a:t>
            </a:r>
            <a:r>
              <a:rPr sz="1600" dirty="0">
                <a:solidFill>
                  <a:srgbClr val="231F20"/>
                </a:solidFill>
                <a:latin typeface="Roboto Lt"/>
                <a:cs typeface="Roboto Lt"/>
              </a:rPr>
              <a:t>о</a:t>
            </a:r>
            <a:r>
              <a:rPr sz="1600" spc="-15" dirty="0">
                <a:solidFill>
                  <a:srgbClr val="231F20"/>
                </a:solidFill>
                <a:latin typeface="Roboto Lt"/>
                <a:cs typeface="Roboto Lt"/>
              </a:rPr>
              <a:t> </a:t>
            </a:r>
            <a:r>
              <a:rPr sz="1600" spc="-5" dirty="0">
                <a:solidFill>
                  <a:srgbClr val="231F20"/>
                </a:solidFill>
                <a:latin typeface="Roboto Lt"/>
                <a:cs typeface="Roboto Lt"/>
              </a:rPr>
              <a:t>гарантии</a:t>
            </a:r>
            <a:endParaRPr sz="1600" dirty="0">
              <a:latin typeface="Roboto Lt"/>
              <a:cs typeface="Roboto Lt"/>
            </a:endParaRPr>
          </a:p>
          <a:p>
            <a:pPr marL="234950" indent="-222885">
              <a:lnSpc>
                <a:spcPct val="100000"/>
              </a:lnSpc>
              <a:spcBef>
                <a:spcPts val="880"/>
              </a:spcBef>
              <a:buAutoNum type="arabicPeriod"/>
              <a:tabLst>
                <a:tab pos="235585" algn="l"/>
              </a:tabLst>
            </a:pPr>
            <a:r>
              <a:rPr sz="1600" spc="-15" dirty="0">
                <a:solidFill>
                  <a:srgbClr val="231F20"/>
                </a:solidFill>
                <a:latin typeface="Roboto Lt"/>
                <a:cs typeface="Roboto Lt"/>
              </a:rPr>
              <a:t>Порядок </a:t>
            </a:r>
            <a:r>
              <a:rPr sz="1600" spc="-10" dirty="0">
                <a:solidFill>
                  <a:srgbClr val="231F20"/>
                </a:solidFill>
                <a:latin typeface="Roboto Lt"/>
                <a:cs typeface="Roboto Lt"/>
              </a:rPr>
              <a:t>установки </a:t>
            </a:r>
            <a:r>
              <a:rPr sz="1600" spc="10" dirty="0">
                <a:solidFill>
                  <a:srgbClr val="231F20"/>
                </a:solidFill>
                <a:latin typeface="Roboto Lt"/>
                <a:cs typeface="Roboto Lt"/>
              </a:rPr>
              <a:t>и</a:t>
            </a:r>
            <a:r>
              <a:rPr sz="1600" spc="-15" dirty="0">
                <a:solidFill>
                  <a:srgbClr val="231F20"/>
                </a:solidFill>
                <a:latin typeface="Roboto Lt"/>
                <a:cs typeface="Roboto Lt"/>
              </a:rPr>
              <a:t> </a:t>
            </a:r>
            <a:r>
              <a:rPr sz="1600" spc="-20" dirty="0">
                <a:solidFill>
                  <a:srgbClr val="231F20"/>
                </a:solidFill>
                <a:latin typeface="Roboto Lt"/>
                <a:cs typeface="Roboto Lt"/>
              </a:rPr>
              <a:t>подготовка</a:t>
            </a:r>
            <a:r>
              <a:rPr sz="1600" spc="-10" dirty="0">
                <a:solidFill>
                  <a:srgbClr val="231F20"/>
                </a:solidFill>
                <a:latin typeface="Roboto Lt"/>
                <a:cs typeface="Roboto Lt"/>
              </a:rPr>
              <a:t> к </a:t>
            </a:r>
            <a:r>
              <a:rPr sz="1600" spc="-15" dirty="0">
                <a:solidFill>
                  <a:srgbClr val="231F20"/>
                </a:solidFill>
                <a:latin typeface="Roboto Lt"/>
                <a:cs typeface="Roboto Lt"/>
              </a:rPr>
              <a:t>работе</a:t>
            </a:r>
            <a:endParaRPr sz="1600" dirty="0">
              <a:latin typeface="Roboto Lt"/>
              <a:cs typeface="Roboto Lt"/>
            </a:endParaRPr>
          </a:p>
          <a:p>
            <a:pPr marL="229870" indent="-217804">
              <a:lnSpc>
                <a:spcPct val="100000"/>
              </a:lnSpc>
              <a:spcBef>
                <a:spcPts val="880"/>
              </a:spcBef>
              <a:buAutoNum type="arabicPeriod"/>
              <a:tabLst>
                <a:tab pos="230504" algn="l"/>
              </a:tabLst>
            </a:pPr>
            <a:r>
              <a:rPr sz="1600" spc="-5" dirty="0">
                <a:solidFill>
                  <a:srgbClr val="231F20"/>
                </a:solidFill>
                <a:latin typeface="Roboto Lt"/>
                <a:cs typeface="Roboto Lt"/>
              </a:rPr>
              <a:t>Техника</a:t>
            </a:r>
            <a:r>
              <a:rPr sz="1600" spc="-20" dirty="0">
                <a:solidFill>
                  <a:srgbClr val="231F20"/>
                </a:solidFill>
                <a:latin typeface="Roboto Lt"/>
                <a:cs typeface="Roboto Lt"/>
              </a:rPr>
              <a:t> </a:t>
            </a:r>
            <a:r>
              <a:rPr sz="1600" spc="-10" dirty="0">
                <a:solidFill>
                  <a:srgbClr val="231F20"/>
                </a:solidFill>
                <a:latin typeface="Roboto Lt"/>
                <a:cs typeface="Roboto Lt"/>
              </a:rPr>
              <a:t>безопасности</a:t>
            </a:r>
            <a:endParaRPr sz="1600" dirty="0">
              <a:latin typeface="Roboto Lt"/>
              <a:cs typeface="Roboto Lt"/>
            </a:endParaRPr>
          </a:p>
          <a:p>
            <a:pPr marL="234950" indent="-222885">
              <a:lnSpc>
                <a:spcPct val="100000"/>
              </a:lnSpc>
              <a:spcBef>
                <a:spcPts val="880"/>
              </a:spcBef>
              <a:buAutoNum type="arabicPeriod"/>
              <a:tabLst>
                <a:tab pos="235585" algn="l"/>
              </a:tabLst>
            </a:pPr>
            <a:r>
              <a:rPr sz="1600" spc="-15" dirty="0">
                <a:solidFill>
                  <a:srgbClr val="231F20"/>
                </a:solidFill>
                <a:latin typeface="Roboto Lt"/>
                <a:cs typeface="Roboto Lt"/>
              </a:rPr>
              <a:t>Порядок</a:t>
            </a:r>
            <a:r>
              <a:rPr sz="1600" spc="-30" dirty="0">
                <a:solidFill>
                  <a:srgbClr val="231F20"/>
                </a:solidFill>
                <a:latin typeface="Roboto Lt"/>
                <a:cs typeface="Roboto Lt"/>
              </a:rPr>
              <a:t> </a:t>
            </a:r>
            <a:r>
              <a:rPr sz="1600" spc="-15" dirty="0">
                <a:solidFill>
                  <a:srgbClr val="231F20"/>
                </a:solidFill>
                <a:latin typeface="Roboto Lt"/>
                <a:cs typeface="Roboto Lt"/>
              </a:rPr>
              <a:t>работы</a:t>
            </a:r>
            <a:endParaRPr sz="1600" dirty="0">
              <a:latin typeface="Roboto Lt"/>
              <a:cs typeface="Roboto Lt"/>
            </a:endParaRPr>
          </a:p>
          <a:p>
            <a:pPr marL="234950" indent="-222885">
              <a:lnSpc>
                <a:spcPct val="100000"/>
              </a:lnSpc>
              <a:spcBef>
                <a:spcPts val="880"/>
              </a:spcBef>
              <a:buAutoNum type="arabicPeriod"/>
              <a:tabLst>
                <a:tab pos="235585" algn="l"/>
              </a:tabLst>
            </a:pPr>
            <a:r>
              <a:rPr sz="1600" spc="5" dirty="0">
                <a:solidFill>
                  <a:srgbClr val="231F20"/>
                </a:solidFill>
                <a:latin typeface="Roboto Lt"/>
                <a:cs typeface="Roboto Lt"/>
              </a:rPr>
              <a:t>Обслуживание</a:t>
            </a:r>
            <a:r>
              <a:rPr sz="1600" spc="-20" dirty="0">
                <a:solidFill>
                  <a:srgbClr val="231F20"/>
                </a:solidFill>
                <a:latin typeface="Roboto Lt"/>
                <a:cs typeface="Roboto Lt"/>
              </a:rPr>
              <a:t> </a:t>
            </a:r>
            <a:r>
              <a:rPr sz="1600" spc="10" dirty="0">
                <a:solidFill>
                  <a:srgbClr val="231F20"/>
                </a:solidFill>
                <a:latin typeface="Roboto Lt"/>
                <a:cs typeface="Roboto Lt"/>
              </a:rPr>
              <a:t>и</a:t>
            </a:r>
            <a:r>
              <a:rPr sz="1600" spc="-20" dirty="0">
                <a:solidFill>
                  <a:srgbClr val="231F20"/>
                </a:solidFill>
                <a:latin typeface="Roboto Lt"/>
                <a:cs typeface="Roboto Lt"/>
              </a:rPr>
              <a:t> </a:t>
            </a:r>
            <a:r>
              <a:rPr sz="1600" spc="-45" dirty="0">
                <a:solidFill>
                  <a:srgbClr val="231F20"/>
                </a:solidFill>
                <a:latin typeface="Roboto Lt"/>
                <a:cs typeface="Roboto Lt"/>
              </a:rPr>
              <a:t>уход</a:t>
            </a:r>
            <a:endParaRPr sz="1600" dirty="0">
              <a:latin typeface="Roboto Lt"/>
              <a:cs typeface="Roboto Lt"/>
            </a:endParaRPr>
          </a:p>
          <a:p>
            <a:pPr marL="229870" indent="-217804">
              <a:lnSpc>
                <a:spcPct val="100000"/>
              </a:lnSpc>
              <a:spcBef>
                <a:spcPts val="880"/>
              </a:spcBef>
              <a:buAutoNum type="arabicPeriod"/>
              <a:tabLst>
                <a:tab pos="230504" algn="l"/>
              </a:tabLst>
            </a:pPr>
            <a:r>
              <a:rPr sz="1600" spc="-5" dirty="0">
                <a:solidFill>
                  <a:srgbClr val="231F20"/>
                </a:solidFill>
                <a:latin typeface="Roboto Lt"/>
                <a:cs typeface="Roboto Lt"/>
              </a:rPr>
              <a:t>Техническое</a:t>
            </a:r>
            <a:r>
              <a:rPr sz="1600" spc="-10" dirty="0">
                <a:solidFill>
                  <a:srgbClr val="231F20"/>
                </a:solidFill>
                <a:latin typeface="Roboto Lt"/>
                <a:cs typeface="Roboto Lt"/>
              </a:rPr>
              <a:t> </a:t>
            </a:r>
            <a:r>
              <a:rPr sz="1600" spc="5" dirty="0">
                <a:solidFill>
                  <a:srgbClr val="231F20"/>
                </a:solidFill>
                <a:latin typeface="Roboto Lt"/>
                <a:cs typeface="Roboto Lt"/>
              </a:rPr>
              <a:t>обслуживание</a:t>
            </a:r>
            <a:r>
              <a:rPr sz="1600" spc="-5" dirty="0">
                <a:solidFill>
                  <a:srgbClr val="231F20"/>
                </a:solidFill>
                <a:latin typeface="Roboto Lt"/>
                <a:cs typeface="Roboto Lt"/>
              </a:rPr>
              <a:t> </a:t>
            </a:r>
            <a:r>
              <a:rPr sz="1600" spc="10" dirty="0">
                <a:solidFill>
                  <a:srgbClr val="231F20"/>
                </a:solidFill>
                <a:latin typeface="Roboto Lt"/>
                <a:cs typeface="Roboto Lt"/>
              </a:rPr>
              <a:t>и</a:t>
            </a:r>
            <a:r>
              <a:rPr sz="1600" spc="-5" dirty="0">
                <a:solidFill>
                  <a:srgbClr val="231F20"/>
                </a:solidFill>
                <a:latin typeface="Roboto Lt"/>
                <a:cs typeface="Roboto Lt"/>
              </a:rPr>
              <a:t> ремонт</a:t>
            </a:r>
            <a:endParaRPr sz="1600" dirty="0">
              <a:latin typeface="Roboto Lt"/>
              <a:cs typeface="Roboto Lt"/>
            </a:endParaRPr>
          </a:p>
          <a:p>
            <a:pPr marL="229870" indent="-217804">
              <a:lnSpc>
                <a:spcPct val="100000"/>
              </a:lnSpc>
              <a:spcBef>
                <a:spcPts val="880"/>
              </a:spcBef>
              <a:buAutoNum type="arabicPeriod"/>
              <a:tabLst>
                <a:tab pos="230504" algn="l"/>
              </a:tabLst>
            </a:pPr>
            <a:r>
              <a:rPr sz="1600" spc="-10" dirty="0">
                <a:solidFill>
                  <a:srgbClr val="231F20"/>
                </a:solidFill>
                <a:latin typeface="Roboto Lt"/>
                <a:cs typeface="Roboto Lt"/>
              </a:rPr>
              <a:t>Транспортировка</a:t>
            </a:r>
            <a:r>
              <a:rPr sz="1600" spc="5" dirty="0">
                <a:solidFill>
                  <a:srgbClr val="231F20"/>
                </a:solidFill>
                <a:latin typeface="Roboto Lt"/>
                <a:cs typeface="Roboto Lt"/>
              </a:rPr>
              <a:t> </a:t>
            </a:r>
            <a:r>
              <a:rPr sz="1600" spc="10" dirty="0">
                <a:solidFill>
                  <a:srgbClr val="231F20"/>
                </a:solidFill>
                <a:latin typeface="Roboto Lt"/>
                <a:cs typeface="Roboto Lt"/>
              </a:rPr>
              <a:t>и</a:t>
            </a:r>
            <a:r>
              <a:rPr sz="1600" dirty="0">
                <a:solidFill>
                  <a:srgbClr val="231F20"/>
                </a:solidFill>
                <a:latin typeface="Roboto Lt"/>
                <a:cs typeface="Roboto Lt"/>
              </a:rPr>
              <a:t> </a:t>
            </a:r>
            <a:r>
              <a:rPr sz="1600" spc="5" dirty="0">
                <a:solidFill>
                  <a:srgbClr val="231F20"/>
                </a:solidFill>
                <a:latin typeface="Roboto Lt"/>
                <a:cs typeface="Roboto Lt"/>
              </a:rPr>
              <a:t>хранение. </a:t>
            </a:r>
            <a:r>
              <a:rPr sz="1600" spc="-10" dirty="0">
                <a:solidFill>
                  <a:srgbClr val="231F20"/>
                </a:solidFill>
                <a:latin typeface="Roboto Lt"/>
                <a:cs typeface="Roboto Lt"/>
              </a:rPr>
              <a:t>Утилизация</a:t>
            </a:r>
            <a:endParaRPr sz="1600" dirty="0">
              <a:latin typeface="Roboto Lt"/>
              <a:cs typeface="Roboto L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76309" y="1237142"/>
            <a:ext cx="256540" cy="2870200"/>
          </a:xfrm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127635">
              <a:lnSpc>
                <a:spcPct val="100000"/>
              </a:lnSpc>
              <a:spcBef>
                <a:spcPts val="980"/>
              </a:spcBef>
            </a:pPr>
            <a:r>
              <a:rPr sz="1600" dirty="0">
                <a:solidFill>
                  <a:srgbClr val="231F20"/>
                </a:solidFill>
                <a:latin typeface="Roboto Lt"/>
                <a:cs typeface="Roboto Lt"/>
              </a:rPr>
              <a:t>3</a:t>
            </a:r>
            <a:endParaRPr sz="1600" dirty="0">
              <a:latin typeface="Roboto Lt"/>
              <a:cs typeface="Roboto Lt"/>
            </a:endParaRPr>
          </a:p>
          <a:p>
            <a:pPr marL="127635">
              <a:lnSpc>
                <a:spcPct val="100000"/>
              </a:lnSpc>
              <a:spcBef>
                <a:spcPts val="880"/>
              </a:spcBef>
            </a:pPr>
            <a:r>
              <a:rPr sz="1600" dirty="0">
                <a:solidFill>
                  <a:srgbClr val="231F20"/>
                </a:solidFill>
                <a:latin typeface="Roboto Lt"/>
                <a:cs typeface="Roboto Lt"/>
              </a:rPr>
              <a:t>4</a:t>
            </a:r>
            <a:endParaRPr sz="1600" dirty="0">
              <a:latin typeface="Roboto Lt"/>
              <a:cs typeface="Roboto Lt"/>
            </a:endParaRPr>
          </a:p>
          <a:p>
            <a:pPr marL="127635">
              <a:lnSpc>
                <a:spcPct val="100000"/>
              </a:lnSpc>
              <a:spcBef>
                <a:spcPts val="880"/>
              </a:spcBef>
            </a:pPr>
            <a:r>
              <a:rPr sz="1600" dirty="0">
                <a:solidFill>
                  <a:srgbClr val="231F20"/>
                </a:solidFill>
                <a:latin typeface="Roboto Lt"/>
                <a:cs typeface="Roboto Lt"/>
              </a:rPr>
              <a:t>4</a:t>
            </a:r>
            <a:endParaRPr sz="1600" dirty="0">
              <a:latin typeface="Roboto Lt"/>
              <a:cs typeface="Roboto Lt"/>
            </a:endParaRPr>
          </a:p>
          <a:p>
            <a:pPr marL="127635">
              <a:lnSpc>
                <a:spcPct val="100000"/>
              </a:lnSpc>
              <a:spcBef>
                <a:spcPts val="880"/>
              </a:spcBef>
            </a:pPr>
            <a:r>
              <a:rPr sz="1600" dirty="0">
                <a:solidFill>
                  <a:srgbClr val="231F20"/>
                </a:solidFill>
                <a:latin typeface="Roboto Lt"/>
                <a:cs typeface="Roboto Lt"/>
              </a:rPr>
              <a:t>6</a:t>
            </a:r>
            <a:endParaRPr sz="1600" dirty="0">
              <a:latin typeface="Roboto Lt"/>
              <a:cs typeface="Roboto Lt"/>
            </a:endParaRPr>
          </a:p>
          <a:p>
            <a:pPr marL="127635">
              <a:lnSpc>
                <a:spcPct val="100000"/>
              </a:lnSpc>
              <a:spcBef>
                <a:spcPts val="880"/>
              </a:spcBef>
            </a:pPr>
            <a:r>
              <a:rPr sz="1600" dirty="0">
                <a:solidFill>
                  <a:srgbClr val="231F20"/>
                </a:solidFill>
                <a:latin typeface="Roboto Lt"/>
                <a:cs typeface="Roboto Lt"/>
              </a:rPr>
              <a:t>7</a:t>
            </a:r>
            <a:endParaRPr sz="1600" dirty="0">
              <a:latin typeface="Roboto Lt"/>
              <a:cs typeface="Roboto Lt"/>
            </a:endParaRPr>
          </a:p>
          <a:p>
            <a:pPr marL="127635">
              <a:lnSpc>
                <a:spcPct val="100000"/>
              </a:lnSpc>
              <a:spcBef>
                <a:spcPts val="880"/>
              </a:spcBef>
            </a:pPr>
            <a:r>
              <a:rPr sz="1600" dirty="0">
                <a:solidFill>
                  <a:srgbClr val="231F20"/>
                </a:solidFill>
                <a:latin typeface="Roboto Lt"/>
                <a:cs typeface="Roboto Lt"/>
              </a:rPr>
              <a:t>9</a:t>
            </a:r>
            <a:endParaRPr sz="1600" dirty="0">
              <a:latin typeface="Roboto Lt"/>
              <a:cs typeface="Roboto Lt"/>
            </a:endParaRPr>
          </a:p>
          <a:p>
            <a:pPr marL="127635">
              <a:lnSpc>
                <a:spcPct val="100000"/>
              </a:lnSpc>
              <a:spcBef>
                <a:spcPts val="880"/>
              </a:spcBef>
            </a:pPr>
            <a:r>
              <a:rPr sz="1600" dirty="0">
                <a:solidFill>
                  <a:srgbClr val="231F20"/>
                </a:solidFill>
                <a:latin typeface="Roboto Lt"/>
                <a:cs typeface="Roboto Lt"/>
              </a:rPr>
              <a:t>9</a:t>
            </a:r>
            <a:endParaRPr sz="1600" dirty="0">
              <a:latin typeface="Roboto Lt"/>
              <a:cs typeface="Roboto Lt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sz="1600" spc="-5" dirty="0">
                <a:solidFill>
                  <a:srgbClr val="231F20"/>
                </a:solidFill>
                <a:latin typeface="Roboto Lt"/>
                <a:cs typeface="Roboto Lt"/>
              </a:rPr>
              <a:t>12</a:t>
            </a:r>
            <a:endParaRPr sz="1600" dirty="0">
              <a:latin typeface="Roboto Lt"/>
              <a:cs typeface="Roboto L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64226" y="476565"/>
            <a:ext cx="123253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231F20"/>
                </a:solidFill>
                <a:latin typeface="Roboto Lt"/>
                <a:cs typeface="Roboto Lt"/>
              </a:rPr>
              <a:t>Содержание</a:t>
            </a:r>
            <a:endParaRPr sz="1600">
              <a:latin typeface="Roboto Lt"/>
              <a:cs typeface="Roboto 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450" y="5422900"/>
            <a:ext cx="660739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Roboto Lt"/>
              </a:rPr>
              <a:t>Внимательно прочитайте это руководство и храните его </a:t>
            </a:r>
            <a:r>
              <a:rPr lang="ru-RU" sz="1200" dirty="0" smtClean="0">
                <a:latin typeface="Roboto Lt"/>
              </a:rPr>
              <a:t>рядом</a:t>
            </a:r>
            <a:r>
              <a:rPr lang="ru-RU" sz="1200" dirty="0">
                <a:latin typeface="Roboto Lt"/>
              </a:rPr>
              <a:t> </a:t>
            </a:r>
            <a:r>
              <a:rPr lang="ru-RU" sz="1200" dirty="0" smtClean="0">
                <a:latin typeface="Roboto Lt"/>
              </a:rPr>
              <a:t>с </a:t>
            </a:r>
            <a:r>
              <a:rPr lang="ru-RU" sz="1200" dirty="0">
                <a:latin typeface="Roboto Lt"/>
              </a:rPr>
              <a:t>аппаратом для справок в будущем</a:t>
            </a:r>
            <a:r>
              <a:rPr lang="ru-RU" sz="1200" dirty="0" smtClean="0">
                <a:latin typeface="Roboto Lt"/>
              </a:rPr>
              <a:t>.</a:t>
            </a:r>
          </a:p>
          <a:p>
            <a:r>
              <a:rPr lang="ru-RU" sz="1200" dirty="0" smtClean="0">
                <a:latin typeface="Roboto Lt"/>
              </a:rPr>
              <a:t>Правильное </a:t>
            </a:r>
            <a:r>
              <a:rPr lang="ru-RU" sz="1200" dirty="0">
                <a:latin typeface="Roboto Lt"/>
              </a:rPr>
              <a:t>техническое обслуживание и </a:t>
            </a:r>
            <a:r>
              <a:rPr lang="ru-RU" sz="1200" dirty="0" smtClean="0">
                <a:latin typeface="Roboto Lt"/>
              </a:rPr>
              <a:t>управление </a:t>
            </a:r>
            <a:r>
              <a:rPr lang="ru-RU" sz="1200" dirty="0">
                <a:latin typeface="Roboto Lt"/>
              </a:rPr>
              <a:t>аппаратом </a:t>
            </a:r>
            <a:r>
              <a:rPr lang="ru-RU" sz="1200" dirty="0" smtClean="0">
                <a:latin typeface="Roboto Lt"/>
              </a:rPr>
              <a:t>помогают </a:t>
            </a:r>
            <a:r>
              <a:rPr lang="ru-RU" sz="1200" dirty="0">
                <a:latin typeface="Roboto Lt"/>
              </a:rPr>
              <a:t>достичь максимальной производительности.</a:t>
            </a:r>
          </a:p>
          <a:p>
            <a:endParaRPr lang="ru-RU" sz="1200" dirty="0">
              <a:latin typeface="Roboto Lt"/>
            </a:endParaRPr>
          </a:p>
          <a:p>
            <a:r>
              <a:rPr lang="ru-RU" sz="1200" dirty="0">
                <a:latin typeface="Roboto Lt"/>
              </a:rPr>
              <a:t>Аппарат предназначен для использования на предприятиях </a:t>
            </a:r>
            <a:r>
              <a:rPr lang="ru-RU" sz="1200" dirty="0" smtClean="0">
                <a:latin typeface="Roboto Lt"/>
              </a:rPr>
              <a:t>общественного </a:t>
            </a:r>
            <a:r>
              <a:rPr lang="ru-RU" sz="1200" dirty="0">
                <a:latin typeface="Roboto Lt"/>
              </a:rPr>
              <a:t>питания, </a:t>
            </a:r>
            <a:r>
              <a:rPr lang="ru-RU" sz="1200" dirty="0" err="1">
                <a:latin typeface="Roboto Lt"/>
              </a:rPr>
              <a:t>кейтерингах</a:t>
            </a:r>
            <a:r>
              <a:rPr lang="ru-RU" sz="1200" dirty="0">
                <a:latin typeface="Roboto Lt"/>
              </a:rPr>
              <a:t>, гостиницах 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320" y="9530864"/>
            <a:ext cx="6505575" cy="6976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ru-RU" sz="1100" b="1" dirty="0"/>
              <a:t>Указанные в руководстве технические </a:t>
            </a:r>
            <a:r>
              <a:rPr lang="ru-RU" sz="1100" b="1" dirty="0" smtClean="0"/>
              <a:t>характеристики,</a:t>
            </a:r>
            <a:r>
              <a:rPr lang="ru-RU" sz="1100" dirty="0"/>
              <a:t> </a:t>
            </a:r>
            <a:r>
              <a:rPr lang="ru-RU" sz="1100" b="1" dirty="0" smtClean="0"/>
              <a:t>а </a:t>
            </a:r>
            <a:r>
              <a:rPr lang="ru-RU" sz="1100" b="1" dirty="0"/>
              <a:t>также  внешний вид аппарата могут быть изменены </a:t>
            </a:r>
            <a:r>
              <a:rPr lang="ru-RU" sz="1100" b="1" dirty="0" smtClean="0"/>
              <a:t>производителем</a:t>
            </a:r>
            <a:r>
              <a:rPr lang="ru-RU" sz="1100" dirty="0"/>
              <a:t> </a:t>
            </a:r>
            <a:r>
              <a:rPr lang="ru-RU" sz="1100" b="1" dirty="0" smtClean="0"/>
              <a:t>без </a:t>
            </a:r>
            <a:r>
              <a:rPr lang="ru-RU" sz="1100" b="1" dirty="0"/>
              <a:t>предварительного уведомления.</a:t>
            </a:r>
            <a:endParaRPr lang="ru-RU" sz="1100" dirty="0"/>
          </a:p>
          <a:p>
            <a:pPr>
              <a:lnSpc>
                <a:spcPct val="100000"/>
              </a:lnSpc>
            </a:pPr>
            <a:endParaRPr sz="1150" dirty="0">
              <a:latin typeface="Roboto"/>
              <a:cs typeface="Roboto"/>
            </a:endParaRPr>
          </a:p>
          <a:p>
            <a:pPr marR="5080" algn="r">
              <a:lnSpc>
                <a:spcPct val="100000"/>
              </a:lnSpc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3</a:t>
            </a:r>
            <a:endParaRPr sz="1100" dirty="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300" y="476502"/>
            <a:ext cx="3072130" cy="541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4950" indent="-22288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35585" algn="l"/>
              </a:tabLst>
            </a:pPr>
            <a:r>
              <a:rPr sz="1600" b="1" spc="5" dirty="0">
                <a:solidFill>
                  <a:srgbClr val="231F20"/>
                </a:solidFill>
                <a:latin typeface="Roboto"/>
                <a:cs typeface="Roboto"/>
              </a:rPr>
              <a:t>Технические</a:t>
            </a:r>
            <a:r>
              <a:rPr sz="1600" b="1" spc="-5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spc="-5" dirty="0">
                <a:solidFill>
                  <a:srgbClr val="231F20"/>
                </a:solidFill>
                <a:latin typeface="Roboto"/>
                <a:cs typeface="Roboto"/>
              </a:rPr>
              <a:t>характеристики</a:t>
            </a:r>
            <a:endParaRPr sz="1600">
              <a:latin typeface="Roboto"/>
              <a:cs typeface="Roboto"/>
            </a:endParaRPr>
          </a:p>
          <a:p>
            <a:pPr marL="286385" lvl="1" indent="-274320">
              <a:lnSpc>
                <a:spcPct val="100000"/>
              </a:lnSpc>
              <a:spcBef>
                <a:spcPts val="819"/>
              </a:spcBef>
              <a:buAutoNum type="arabicPeriod"/>
              <a:tabLst>
                <a:tab pos="287020" algn="l"/>
              </a:tabLst>
            </a:pP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Технические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характеристики</a:t>
            </a:r>
            <a:endParaRPr sz="1100">
              <a:latin typeface="Roboto"/>
              <a:cs typeface="Roboto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787552"/>
              </p:ext>
            </p:extLst>
          </p:nvPr>
        </p:nvGraphicFramePr>
        <p:xfrm>
          <a:off x="539997" y="1320556"/>
          <a:ext cx="6478903" cy="2716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9725"/>
                <a:gridCol w="1799589"/>
                <a:gridCol w="1799589"/>
              </a:tblGrid>
              <a:tr h="3395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b="1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Модель</a:t>
                      </a:r>
                      <a:endParaRPr sz="1000" b="1" dirty="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b="1" spc="-10" dirty="0">
                          <a:solidFill>
                            <a:srgbClr val="221F1F"/>
                          </a:solidFill>
                          <a:latin typeface="Lucida Sans Unicode"/>
                          <a:cs typeface="Lucida Sans Unicode"/>
                        </a:rPr>
                        <a:t>EMR-</a:t>
                      </a:r>
                      <a:r>
                        <a:rPr sz="1000" b="1" spc="-10" dirty="0">
                          <a:solidFill>
                            <a:srgbClr val="221F1F"/>
                          </a:solidFill>
                          <a:latin typeface="Roboto"/>
                          <a:cs typeface="Roboto"/>
                        </a:rPr>
                        <a:t>100</a:t>
                      </a:r>
                      <a:endParaRPr sz="1000" b="1" dirty="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43585" algn="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b="1" spc="-10" dirty="0">
                          <a:solidFill>
                            <a:srgbClr val="221F1F"/>
                          </a:solidFill>
                          <a:latin typeface="Lucida Sans Unicode"/>
                          <a:cs typeface="Lucida Sans Unicode"/>
                        </a:rPr>
                        <a:t>EMR-</a:t>
                      </a:r>
                      <a:r>
                        <a:rPr sz="1000" b="1" spc="-10" dirty="0">
                          <a:solidFill>
                            <a:srgbClr val="221F1F"/>
                          </a:solidFill>
                          <a:latin typeface="Roboto"/>
                          <a:cs typeface="Roboto"/>
                        </a:rPr>
                        <a:t>150</a:t>
                      </a:r>
                      <a:endParaRPr sz="1000" b="1" dirty="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395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b="1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Мощность,</a:t>
                      </a:r>
                      <a:r>
                        <a:rPr sz="1000" b="1" spc="-3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b="1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кВт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0,55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0,65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395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b="1" spc="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Напряжение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230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В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/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50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Гц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95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b="1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Габариты,</a:t>
                      </a:r>
                      <a:r>
                        <a:rPr sz="1000" b="1" spc="-3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мм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670x650x1140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95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b="1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Масса,</a:t>
                      </a:r>
                      <a:r>
                        <a:rPr sz="1000" b="1" spc="-4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кг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80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81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3957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b="1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Производительность, </a:t>
                      </a:r>
                      <a:r>
                        <a:rPr sz="1000" b="1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кг/сутки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9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до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100</a:t>
                      </a:r>
                      <a:endParaRPr sz="1000" dirty="0">
                        <a:latin typeface="Roboto"/>
                        <a:cs typeface="Roboto"/>
                      </a:endParaRPr>
                    </a:p>
                  </a:txBody>
                  <a:tcPr marL="0" marR="0" marT="1009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4690" algn="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до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150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9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395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b="1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Тип</a:t>
                      </a:r>
                      <a:r>
                        <a:rPr sz="1000" b="1" spc="-4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b="1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льда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9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Чешуя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9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395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b="1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Камера</a:t>
                      </a:r>
                      <a:r>
                        <a:rPr sz="1000" b="1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b="1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для </a:t>
                      </a:r>
                      <a:r>
                        <a:rPr sz="1000" b="1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хранения</a:t>
                      </a:r>
                      <a:r>
                        <a:rPr sz="1000" b="1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b="1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льда, </a:t>
                      </a:r>
                      <a:r>
                        <a:rPr sz="1000" b="1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кг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9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30</a:t>
                      </a:r>
                      <a:endParaRPr sz="1000" dirty="0">
                        <a:latin typeface="Roboto"/>
                        <a:cs typeface="Roboto"/>
                      </a:endParaRPr>
                    </a:p>
                  </a:txBody>
                  <a:tcPr marL="0" marR="0" marT="1009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527300" y="4362615"/>
            <a:ext cx="93853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1.2.</a:t>
            </a:r>
            <a:r>
              <a:rPr sz="1100" b="1" spc="-5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Описание</a:t>
            </a:r>
            <a:endParaRPr sz="1100">
              <a:latin typeface="Roboto"/>
              <a:cs typeface="Robo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7300" y="7449007"/>
            <a:ext cx="404939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1.3.</a:t>
            </a:r>
            <a:r>
              <a:rPr sz="1100" b="1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Вспомогательные</a:t>
            </a:r>
            <a:r>
              <a:rPr sz="1100" b="1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компоненты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и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расходные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материалы</a:t>
            </a:r>
            <a:endParaRPr sz="1100">
              <a:latin typeface="Roboto"/>
              <a:cs typeface="Robo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7300" y="4611840"/>
            <a:ext cx="1944370" cy="215963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40665" indent="-228600">
              <a:lnSpc>
                <a:spcPct val="100000"/>
              </a:lnSpc>
              <a:spcBef>
                <a:spcPts val="380"/>
              </a:spcBef>
              <a:buAutoNum type="arabicPeriod"/>
              <a:tabLst>
                <a:tab pos="241300" algn="l"/>
              </a:tabLst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Верхняя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крышка</a:t>
            </a:r>
            <a:endParaRPr sz="1100" dirty="0">
              <a:latin typeface="Roboto"/>
              <a:cs typeface="Roboto"/>
            </a:endParaRPr>
          </a:p>
          <a:p>
            <a:pPr marL="240665" marR="399415" indent="-228600">
              <a:lnSpc>
                <a:spcPts val="1200"/>
              </a:lnSpc>
              <a:spcBef>
                <a:spcPts val="420"/>
              </a:spcBef>
              <a:buAutoNum type="arabicPeriod"/>
              <a:tabLst>
                <a:tab pos="241300" algn="l"/>
              </a:tabLst>
            </a:pP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Панель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управления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(контроллер)</a:t>
            </a:r>
            <a:endParaRPr sz="1100" dirty="0">
              <a:latin typeface="Roboto"/>
              <a:cs typeface="Roboto"/>
            </a:endParaRPr>
          </a:p>
          <a:p>
            <a:pPr marL="240665" indent="-228600">
              <a:lnSpc>
                <a:spcPct val="100000"/>
              </a:lnSpc>
              <a:spcBef>
                <a:spcPts val="260"/>
              </a:spcBef>
              <a:buAutoNum type="arabicPeriod"/>
              <a:tabLst>
                <a:tab pos="241300" algn="l"/>
              </a:tabLst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Ручка</a:t>
            </a:r>
            <a:r>
              <a:rPr sz="1100" spc="-4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дверцы</a:t>
            </a:r>
            <a:endParaRPr sz="1100" dirty="0">
              <a:latin typeface="Roboto"/>
              <a:cs typeface="Roboto"/>
            </a:endParaRPr>
          </a:p>
          <a:p>
            <a:pPr marL="240665" indent="-228600">
              <a:lnSpc>
                <a:spcPct val="100000"/>
              </a:lnSpc>
              <a:spcBef>
                <a:spcPts val="280"/>
              </a:spcBef>
              <a:buAutoNum type="arabicPeriod"/>
              <a:tabLst>
                <a:tab pos="241300" algn="l"/>
              </a:tabLst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Дверца</a:t>
            </a:r>
            <a:endParaRPr sz="1100" dirty="0">
              <a:latin typeface="Roboto"/>
              <a:cs typeface="Roboto"/>
            </a:endParaRPr>
          </a:p>
          <a:p>
            <a:pPr marL="240665" indent="-228600">
              <a:lnSpc>
                <a:spcPct val="100000"/>
              </a:lnSpc>
              <a:spcBef>
                <a:spcPts val="280"/>
              </a:spcBef>
              <a:buAutoNum type="arabicPeriod"/>
              <a:tabLst>
                <a:tab pos="241300" algn="l"/>
              </a:tabLst>
            </a:pP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Кабель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вилкой</a:t>
            </a:r>
            <a:endParaRPr sz="1100" dirty="0">
              <a:latin typeface="Roboto"/>
              <a:cs typeface="Roboto"/>
            </a:endParaRPr>
          </a:p>
          <a:p>
            <a:pPr marL="240665" indent="-228600">
              <a:lnSpc>
                <a:spcPct val="100000"/>
              </a:lnSpc>
              <a:spcBef>
                <a:spcPts val="280"/>
              </a:spcBef>
              <a:buAutoNum type="arabicPeriod"/>
              <a:tabLst>
                <a:tab pos="241300" algn="l"/>
              </a:tabLst>
            </a:pP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Точка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подключения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воды</a:t>
            </a:r>
            <a:endParaRPr sz="1100" dirty="0">
              <a:latin typeface="Roboto"/>
              <a:cs typeface="Roboto"/>
            </a:endParaRPr>
          </a:p>
          <a:p>
            <a:pPr marL="240665" indent="-228600">
              <a:lnSpc>
                <a:spcPct val="100000"/>
              </a:lnSpc>
              <a:spcBef>
                <a:spcPts val="280"/>
              </a:spcBef>
              <a:buAutoNum type="arabicPeriod"/>
              <a:tabLst>
                <a:tab pos="241300" algn="l"/>
              </a:tabLst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Лицевая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панель</a:t>
            </a:r>
            <a:endParaRPr sz="1100" dirty="0">
              <a:latin typeface="Roboto"/>
              <a:cs typeface="Roboto"/>
            </a:endParaRPr>
          </a:p>
          <a:p>
            <a:pPr marL="240665" indent="-228600">
              <a:lnSpc>
                <a:spcPct val="100000"/>
              </a:lnSpc>
              <a:spcBef>
                <a:spcPts val="284"/>
              </a:spcBef>
              <a:buAutoNum type="arabicPeriod"/>
              <a:tabLst>
                <a:tab pos="241300" algn="l"/>
              </a:tabLst>
            </a:pP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Задняя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панель</a:t>
            </a:r>
            <a:endParaRPr sz="1100" dirty="0">
              <a:latin typeface="Roboto"/>
              <a:cs typeface="Roboto"/>
            </a:endParaRPr>
          </a:p>
          <a:p>
            <a:pPr marL="240665" marR="386080" indent="-228600">
              <a:lnSpc>
                <a:spcPts val="1200"/>
              </a:lnSpc>
              <a:spcBef>
                <a:spcPts val="420"/>
              </a:spcBef>
              <a:buAutoNum type="arabicPeriod"/>
              <a:tabLst>
                <a:tab pos="241300" algn="l"/>
              </a:tabLst>
            </a:pPr>
            <a:r>
              <a:rPr sz="1100" spc="-114" dirty="0">
                <a:solidFill>
                  <a:srgbClr val="231F20"/>
                </a:solidFill>
                <a:latin typeface="Roboto"/>
                <a:cs typeface="Roboto"/>
              </a:rPr>
              <a:t>Т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очк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п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о</a:t>
            </a:r>
            <a:r>
              <a:rPr sz="1100" spc="-45" dirty="0">
                <a:solidFill>
                  <a:srgbClr val="231F20"/>
                </a:solidFill>
                <a:latin typeface="Roboto"/>
                <a:cs typeface="Roboto"/>
              </a:rPr>
              <a:t>д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ключения  канализации</a:t>
            </a:r>
            <a:endParaRPr sz="1100" dirty="0">
              <a:latin typeface="Roboto"/>
              <a:cs typeface="Robo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7300" y="6746037"/>
            <a:ext cx="2153920" cy="432434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40665" indent="-228600">
              <a:lnSpc>
                <a:spcPct val="100000"/>
              </a:lnSpc>
              <a:spcBef>
                <a:spcPts val="380"/>
              </a:spcBef>
              <a:buAutoNum type="arabicPeriod" startAt="10"/>
              <a:tabLst>
                <a:tab pos="241300" algn="l"/>
              </a:tabLst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Регулируемая</a:t>
            </a:r>
            <a:r>
              <a:rPr sz="1100" spc="-4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ножка</a:t>
            </a:r>
            <a:endParaRPr sz="1100">
              <a:latin typeface="Roboto"/>
              <a:cs typeface="Roboto"/>
            </a:endParaRPr>
          </a:p>
          <a:p>
            <a:pPr marL="240665" indent="-228600">
              <a:lnSpc>
                <a:spcPct val="100000"/>
              </a:lnSpc>
              <a:spcBef>
                <a:spcPts val="280"/>
              </a:spcBef>
              <a:buAutoNum type="arabicPeriod" startAt="10"/>
              <a:tabLst>
                <a:tab pos="241300" algn="l"/>
              </a:tabLst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Шланг подачи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соленой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воды</a:t>
            </a:r>
            <a:endParaRPr sz="1100">
              <a:latin typeface="Roboto"/>
              <a:cs typeface="Roboto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022583" y="4695012"/>
            <a:ext cx="3845560" cy="2511425"/>
            <a:chOff x="3022583" y="4695012"/>
            <a:chExt cx="3845560" cy="251142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01151" y="4695012"/>
              <a:ext cx="3666448" cy="2489919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162629" y="4861993"/>
              <a:ext cx="308610" cy="0"/>
            </a:xfrm>
            <a:custGeom>
              <a:avLst/>
              <a:gdLst/>
              <a:ahLst/>
              <a:cxnLst/>
              <a:rect l="l" t="t" r="r" b="b"/>
              <a:pathLst>
                <a:path w="308610">
                  <a:moveTo>
                    <a:pt x="0" y="0"/>
                  </a:moveTo>
                  <a:lnTo>
                    <a:pt x="308419" y="0"/>
                  </a:lnTo>
                </a:path>
              </a:pathLst>
            </a:custGeom>
            <a:ln w="911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162629" y="6388393"/>
              <a:ext cx="413384" cy="0"/>
            </a:xfrm>
            <a:custGeom>
              <a:avLst/>
              <a:gdLst/>
              <a:ahLst/>
              <a:cxnLst/>
              <a:rect l="l" t="t" r="r" b="b"/>
              <a:pathLst>
                <a:path w="413385">
                  <a:moveTo>
                    <a:pt x="0" y="0"/>
                  </a:moveTo>
                  <a:lnTo>
                    <a:pt x="412813" y="0"/>
                  </a:lnTo>
                </a:path>
              </a:pathLst>
            </a:custGeom>
            <a:ln w="911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162629" y="6701591"/>
              <a:ext cx="133985" cy="0"/>
            </a:xfrm>
            <a:custGeom>
              <a:avLst/>
              <a:gdLst/>
              <a:ahLst/>
              <a:cxnLst/>
              <a:rect l="l" t="t" r="r" b="b"/>
              <a:pathLst>
                <a:path w="133985">
                  <a:moveTo>
                    <a:pt x="0" y="0"/>
                  </a:moveTo>
                  <a:lnTo>
                    <a:pt x="133807" y="0"/>
                  </a:lnTo>
                </a:path>
              </a:pathLst>
            </a:custGeom>
            <a:ln w="911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162629" y="6822192"/>
              <a:ext cx="339090" cy="0"/>
            </a:xfrm>
            <a:custGeom>
              <a:avLst/>
              <a:gdLst/>
              <a:ahLst/>
              <a:cxnLst/>
              <a:rect l="l" t="t" r="r" b="b"/>
              <a:pathLst>
                <a:path w="339089">
                  <a:moveTo>
                    <a:pt x="0" y="0"/>
                  </a:moveTo>
                  <a:lnTo>
                    <a:pt x="339013" y="0"/>
                  </a:lnTo>
                </a:path>
              </a:pathLst>
            </a:custGeom>
            <a:ln w="911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162629" y="6580991"/>
              <a:ext cx="413384" cy="0"/>
            </a:xfrm>
            <a:custGeom>
              <a:avLst/>
              <a:gdLst/>
              <a:ahLst/>
              <a:cxnLst/>
              <a:rect l="l" t="t" r="r" b="b"/>
              <a:pathLst>
                <a:path w="413385">
                  <a:moveTo>
                    <a:pt x="0" y="0"/>
                  </a:moveTo>
                  <a:lnTo>
                    <a:pt x="412813" y="0"/>
                  </a:lnTo>
                </a:path>
              </a:pathLst>
            </a:custGeom>
            <a:ln w="911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022583" y="4968191"/>
              <a:ext cx="783590" cy="0"/>
            </a:xfrm>
            <a:custGeom>
              <a:avLst/>
              <a:gdLst/>
              <a:ahLst/>
              <a:cxnLst/>
              <a:rect l="l" t="t" r="r" b="b"/>
              <a:pathLst>
                <a:path w="783589">
                  <a:moveTo>
                    <a:pt x="0" y="0"/>
                  </a:moveTo>
                  <a:lnTo>
                    <a:pt x="783463" y="0"/>
                  </a:lnTo>
                </a:path>
              </a:pathLst>
            </a:custGeom>
            <a:ln w="911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022583" y="5270591"/>
              <a:ext cx="1076960" cy="0"/>
            </a:xfrm>
            <a:custGeom>
              <a:avLst/>
              <a:gdLst/>
              <a:ahLst/>
              <a:cxnLst/>
              <a:rect l="l" t="t" r="r" b="b"/>
              <a:pathLst>
                <a:path w="1076960">
                  <a:moveTo>
                    <a:pt x="0" y="0"/>
                  </a:moveTo>
                  <a:lnTo>
                    <a:pt x="1076858" y="0"/>
                  </a:lnTo>
                </a:path>
              </a:pathLst>
            </a:custGeom>
            <a:ln w="911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022583" y="5572991"/>
              <a:ext cx="803275" cy="0"/>
            </a:xfrm>
            <a:custGeom>
              <a:avLst/>
              <a:gdLst/>
              <a:ahLst/>
              <a:cxnLst/>
              <a:rect l="l" t="t" r="r" b="b"/>
              <a:pathLst>
                <a:path w="803275">
                  <a:moveTo>
                    <a:pt x="0" y="0"/>
                  </a:moveTo>
                  <a:lnTo>
                    <a:pt x="803262" y="0"/>
                  </a:lnTo>
                </a:path>
              </a:pathLst>
            </a:custGeom>
            <a:ln w="911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022583" y="6510791"/>
              <a:ext cx="709930" cy="0"/>
            </a:xfrm>
            <a:custGeom>
              <a:avLst/>
              <a:gdLst/>
              <a:ahLst/>
              <a:cxnLst/>
              <a:rect l="l" t="t" r="r" b="b"/>
              <a:pathLst>
                <a:path w="709929">
                  <a:moveTo>
                    <a:pt x="0" y="0"/>
                  </a:moveTo>
                  <a:lnTo>
                    <a:pt x="709663" y="0"/>
                  </a:lnTo>
                </a:path>
              </a:pathLst>
            </a:custGeom>
            <a:ln w="911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022583" y="7155192"/>
              <a:ext cx="709930" cy="0"/>
            </a:xfrm>
            <a:custGeom>
              <a:avLst/>
              <a:gdLst/>
              <a:ahLst/>
              <a:cxnLst/>
              <a:rect l="l" t="t" r="r" b="b"/>
              <a:pathLst>
                <a:path w="709929">
                  <a:moveTo>
                    <a:pt x="0" y="0"/>
                  </a:moveTo>
                  <a:lnTo>
                    <a:pt x="709663" y="0"/>
                  </a:lnTo>
                </a:path>
              </a:pathLst>
            </a:custGeom>
            <a:ln w="911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988787" y="6786958"/>
              <a:ext cx="0" cy="419734"/>
            </a:xfrm>
            <a:custGeom>
              <a:avLst/>
              <a:gdLst/>
              <a:ahLst/>
              <a:cxnLst/>
              <a:rect l="l" t="t" r="r" b="b"/>
              <a:pathLst>
                <a:path h="419734">
                  <a:moveTo>
                    <a:pt x="0" y="419125"/>
                  </a:moveTo>
                  <a:lnTo>
                    <a:pt x="0" y="0"/>
                  </a:lnTo>
                </a:path>
              </a:pathLst>
            </a:custGeom>
            <a:ln w="911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5048900" y="4761978"/>
            <a:ext cx="104139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1</a:t>
            </a:r>
            <a:endParaRPr sz="1100">
              <a:latin typeface="Roboto"/>
              <a:cs typeface="Robot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48900" y="6263474"/>
            <a:ext cx="104139" cy="65214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5</a:t>
            </a:r>
            <a:endParaRPr sz="1100">
              <a:latin typeface="Roboto"/>
              <a:cs typeface="Roboto"/>
            </a:endParaRPr>
          </a:p>
          <a:p>
            <a:pPr marL="12700">
              <a:lnSpc>
                <a:spcPts val="1135"/>
              </a:lnSpc>
              <a:spcBef>
                <a:spcPts val="195"/>
              </a:spcBef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8</a:t>
            </a:r>
            <a:endParaRPr sz="1100">
              <a:latin typeface="Roboto"/>
              <a:cs typeface="Roboto"/>
            </a:endParaRPr>
          </a:p>
          <a:p>
            <a:pPr marL="12700">
              <a:lnSpc>
                <a:spcPts val="950"/>
              </a:lnSpc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6</a:t>
            </a:r>
            <a:endParaRPr sz="1100">
              <a:latin typeface="Roboto"/>
              <a:cs typeface="Roboto"/>
            </a:endParaRPr>
          </a:p>
          <a:p>
            <a:pPr marL="12700">
              <a:lnSpc>
                <a:spcPts val="1135"/>
              </a:lnSpc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9</a:t>
            </a:r>
            <a:endParaRPr sz="1100">
              <a:latin typeface="Roboto"/>
              <a:cs typeface="Roboto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08836" y="4868010"/>
            <a:ext cx="104139" cy="495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2</a:t>
            </a:r>
            <a:endParaRPr sz="11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3</a:t>
            </a:r>
            <a:endParaRPr sz="1100">
              <a:latin typeface="Roboto"/>
              <a:cs typeface="Roboto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08836" y="5472911"/>
            <a:ext cx="104139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4</a:t>
            </a:r>
            <a:endParaRPr sz="1100">
              <a:latin typeface="Roboto"/>
              <a:cs typeface="Roboto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08836" y="6410717"/>
            <a:ext cx="104139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7</a:t>
            </a:r>
            <a:endParaRPr sz="1100">
              <a:latin typeface="Roboto"/>
              <a:cs typeface="Roboto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826133" y="7055153"/>
            <a:ext cx="18288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10</a:t>
            </a:r>
            <a:endParaRPr sz="1100">
              <a:latin typeface="Roboto"/>
              <a:cs typeface="Roboto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895482" y="7191640"/>
            <a:ext cx="18288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11</a:t>
            </a:r>
            <a:endParaRPr sz="1100">
              <a:latin typeface="Roboto"/>
              <a:cs typeface="Roboto"/>
            </a:endParaRPr>
          </a:p>
        </p:txBody>
      </p:sp>
      <p:pic>
        <p:nvPicPr>
          <p:cNvPr id="29" name="object 2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99836" y="7781366"/>
            <a:ext cx="3922092" cy="1078678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22607" y="8006298"/>
            <a:ext cx="1095147" cy="644210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1479934" y="9066083"/>
            <a:ext cx="134366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Шланг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подачи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воды</a:t>
            </a:r>
            <a:endParaRPr sz="1100">
              <a:latin typeface="Roboto"/>
              <a:cs typeface="Roboto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695157" y="9066083"/>
            <a:ext cx="126047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Шланг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слива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воды</a:t>
            </a:r>
            <a:endParaRPr sz="1100">
              <a:latin typeface="Roboto"/>
              <a:cs typeface="Roboto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464597" y="9066083"/>
            <a:ext cx="105981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Совок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для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льда</a:t>
            </a:r>
            <a:endParaRPr sz="11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300" y="476502"/>
            <a:ext cx="6504305" cy="9925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231F20"/>
                </a:solidFill>
                <a:latin typeface="Roboto"/>
                <a:cs typeface="Roboto"/>
              </a:rPr>
              <a:t>2.</a:t>
            </a:r>
            <a:r>
              <a:rPr sz="1600" b="1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spc="-5" dirty="0">
                <a:solidFill>
                  <a:srgbClr val="231F20"/>
                </a:solidFill>
                <a:latin typeface="Roboto"/>
                <a:cs typeface="Roboto"/>
              </a:rPr>
              <a:t>Сведения</a:t>
            </a:r>
            <a:r>
              <a:rPr sz="1600" b="1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dirty="0">
                <a:solidFill>
                  <a:srgbClr val="231F20"/>
                </a:solidFill>
                <a:latin typeface="Roboto"/>
                <a:cs typeface="Roboto"/>
              </a:rPr>
              <a:t>о</a:t>
            </a:r>
            <a:r>
              <a:rPr sz="1600" b="1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spc="-5" dirty="0">
                <a:solidFill>
                  <a:srgbClr val="231F20"/>
                </a:solidFill>
                <a:latin typeface="Roboto"/>
                <a:cs typeface="Roboto"/>
              </a:rPr>
              <a:t>гарантии</a:t>
            </a:r>
            <a:endParaRPr sz="1600" dirty="0">
              <a:latin typeface="Roboto"/>
              <a:cs typeface="Roboto"/>
            </a:endParaRPr>
          </a:p>
          <a:p>
            <a:pPr marL="12700" marR="427355">
              <a:lnSpc>
                <a:spcPct val="100000"/>
              </a:lnSpc>
              <a:spcBef>
                <a:spcPts val="819"/>
              </a:spcBef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имеет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производственно-технического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назначение,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подлежит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обязательному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техническому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обслуживанию,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может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быть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использовано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только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по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прямому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назначению,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подпадает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под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действие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Закона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о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защите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прав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потребителей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20" dirty="0">
                <a:solidFill>
                  <a:srgbClr val="231F20"/>
                </a:solidFill>
                <a:latin typeface="Roboto"/>
                <a:cs typeface="Roboto"/>
              </a:rPr>
              <a:t>(РФ,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Беларусь,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Казахстан).</a:t>
            </a:r>
            <a:endParaRPr sz="1100" dirty="0">
              <a:latin typeface="Roboto"/>
              <a:cs typeface="Roboto"/>
            </a:endParaRPr>
          </a:p>
          <a:p>
            <a:pPr marL="12700" marR="5080">
              <a:lnSpc>
                <a:spcPct val="100000"/>
              </a:lnSpc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Пользователь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обязан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обеспечить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техническое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обслуживание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оборудования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квалифицированным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техническим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персоналом.</a:t>
            </a:r>
            <a:endParaRPr sz="11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100" dirty="0">
              <a:latin typeface="Roboto"/>
              <a:cs typeface="Roboto"/>
            </a:endParaRPr>
          </a:p>
          <a:p>
            <a:pPr marL="12700" marR="254000">
              <a:lnSpc>
                <a:spcPct val="100000"/>
              </a:lnSpc>
            </a:pP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Срок</a:t>
            </a:r>
            <a:r>
              <a:rPr sz="1100" spc="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гарантии</a:t>
            </a:r>
            <a:r>
              <a:rPr sz="1100" spc="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следует</a:t>
            </a:r>
            <a:r>
              <a:rPr sz="1100" spc="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уточнять</a:t>
            </a:r>
            <a:r>
              <a:rPr sz="1100" spc="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у</a:t>
            </a:r>
            <a:r>
              <a:rPr sz="1100" spc="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Продавца,</a:t>
            </a:r>
            <a:r>
              <a:rPr sz="1100" spc="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но</a:t>
            </a:r>
            <a:r>
              <a:rPr sz="1100" spc="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spc="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 err="1">
                <a:solidFill>
                  <a:srgbClr val="231F20"/>
                </a:solidFill>
                <a:latin typeface="Roboto"/>
                <a:cs typeface="Roboto"/>
              </a:rPr>
              <a:t>менее</a:t>
            </a:r>
            <a:r>
              <a:rPr sz="1100" spc="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lang="en-US" sz="1100" spc="-5" dirty="0" smtClean="0">
                <a:solidFill>
                  <a:srgbClr val="231F20"/>
                </a:solidFill>
                <a:latin typeface="Roboto"/>
                <a:cs typeface="Roboto"/>
              </a:rPr>
              <a:t>3</a:t>
            </a:r>
            <a:r>
              <a:rPr sz="1100" spc="20" dirty="0" smtClean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месяцев</a:t>
            </a:r>
            <a:r>
              <a:rPr sz="1100" spc="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</a:t>
            </a:r>
            <a:r>
              <a:rPr sz="1100" spc="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момента</a:t>
            </a:r>
            <a:r>
              <a:rPr sz="1100" spc="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его</a:t>
            </a:r>
            <a:r>
              <a:rPr sz="1100" spc="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продажи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по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товарной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накладной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при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условии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соблюдения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потребителем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правил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эксплуатации,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ухода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и </a:t>
            </a:r>
            <a:r>
              <a:rPr sz="1100" spc="-254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технического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обслуживания,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предусмотренных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настоящим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руководством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пользователя.</a:t>
            </a:r>
            <a:endParaRPr sz="11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100" dirty="0">
              <a:latin typeface="Roboto"/>
              <a:cs typeface="Roboto"/>
            </a:endParaRPr>
          </a:p>
          <a:p>
            <a:pPr marL="12700" marR="467995">
              <a:lnSpc>
                <a:spcPct val="100000"/>
              </a:lnSpc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Условия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предоставления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гарантии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устанавливаются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Договором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купли-продажи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между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Продавцом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и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Покупателем,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также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действующими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нормативными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актами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той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страны,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где </a:t>
            </a:r>
            <a:r>
              <a:rPr sz="1100" spc="-254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используется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данное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оборудование.</a:t>
            </a:r>
            <a:endParaRPr sz="11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100" dirty="0">
              <a:latin typeface="Roboto"/>
              <a:cs typeface="Roboto"/>
            </a:endParaRPr>
          </a:p>
          <a:p>
            <a:pPr marL="12700" marR="505459">
              <a:lnSpc>
                <a:spcPct val="100000"/>
              </a:lnSpc>
            </a:pP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При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обнаружении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производственных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дефектов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аппарата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следует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обратиться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компанию,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осуществившую продажу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аппарата.</a:t>
            </a:r>
            <a:endParaRPr sz="11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100" dirty="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sz="1100" b="1" spc="-20" dirty="0">
                <a:solidFill>
                  <a:srgbClr val="231F20"/>
                </a:solidFill>
                <a:latin typeface="Roboto"/>
                <a:cs typeface="Roboto"/>
              </a:rPr>
              <a:t>Гарантия </a:t>
            </a:r>
            <a:r>
              <a:rPr sz="1100" b="1" spc="5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b="1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распространяется:</a:t>
            </a:r>
            <a:endParaRPr sz="1100" dirty="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80"/>
              </a:spcBef>
              <a:buAutoNum type="arabicPeriod"/>
              <a:tabLst>
                <a:tab pos="193040" algn="l"/>
              </a:tabLst>
            </a:pP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на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периодическое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обслуживание,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наладку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настройку;</a:t>
            </a:r>
            <a:endParaRPr sz="1100" dirty="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80"/>
              </a:spcBef>
              <a:buAutoNum type="arabicPeriod"/>
              <a:tabLst>
                <a:tab pos="193040" algn="l"/>
              </a:tabLst>
            </a:pP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на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ремонт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или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замену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частей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связи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их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износом;</a:t>
            </a:r>
            <a:endParaRPr sz="1100" dirty="0">
              <a:latin typeface="Roboto"/>
              <a:cs typeface="Roboto"/>
            </a:endParaRPr>
          </a:p>
          <a:p>
            <a:pPr marL="192405" marR="838200" indent="-180340">
              <a:lnSpc>
                <a:spcPts val="1200"/>
              </a:lnSpc>
              <a:spcBef>
                <a:spcPts val="420"/>
              </a:spcBef>
              <a:buAutoNum type="arabicPeriod"/>
              <a:tabLst>
                <a:tab pos="193040" algn="l"/>
              </a:tabLst>
            </a:pP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на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любые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изменения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с целью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усовершенствования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расширения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обычной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40" dirty="0">
                <a:solidFill>
                  <a:srgbClr val="231F20"/>
                </a:solidFill>
                <a:latin typeface="Roboto"/>
                <a:cs typeface="Roboto"/>
              </a:rPr>
              <a:t>сферы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применения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аппарата;</a:t>
            </a:r>
            <a:endParaRPr sz="1100" dirty="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60"/>
              </a:spcBef>
              <a:buAutoNum type="arabicPeriod"/>
              <a:tabLst>
                <a:tab pos="193040" algn="l"/>
              </a:tabLst>
            </a:pP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при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выявлении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следующих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неисправностей:</a:t>
            </a:r>
            <a:endParaRPr sz="1100" dirty="0">
              <a:latin typeface="Roboto"/>
              <a:cs typeface="Roboto"/>
            </a:endParaRPr>
          </a:p>
          <a:p>
            <a:pPr marL="192405" marR="146685" indent="-180340">
              <a:lnSpc>
                <a:spcPts val="1200"/>
              </a:lnSpc>
              <a:spcBef>
                <a:spcPts val="42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неисправности,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вызванные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неправильной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эксплуатацией аппарата,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его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использованием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по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назначению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или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соответствии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руководством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пользователя.</a:t>
            </a:r>
            <a:endParaRPr sz="1100" dirty="0">
              <a:latin typeface="Roboto"/>
              <a:cs typeface="Roboto"/>
            </a:endParaRPr>
          </a:p>
          <a:p>
            <a:pPr marL="192405" marR="26034" indent="-180340">
              <a:lnSpc>
                <a:spcPts val="1200"/>
              </a:lnSpc>
              <a:spcBef>
                <a:spcPts val="405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неисправности,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вызванные вмешательством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или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ремонтом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лицами,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имеющими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достаточной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квалификации.</a:t>
            </a:r>
            <a:endParaRPr sz="1100" dirty="0">
              <a:latin typeface="Roboto"/>
              <a:cs typeface="Roboto"/>
            </a:endParaRPr>
          </a:p>
          <a:p>
            <a:pPr marL="192405" marR="252729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неисправности,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вызванные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использованием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нестандартных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или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некачественных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расходных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материалов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запчастей.</a:t>
            </a:r>
            <a:endParaRPr sz="1100" dirty="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6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неисправности,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связанные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эксплуатацией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изделия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области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температур,</a:t>
            </a:r>
            <a:endParaRPr sz="1100" dirty="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8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влажности,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вентиляции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вибрации,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рекомендованные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для данного изделия.</a:t>
            </a:r>
            <a:endParaRPr sz="1100" dirty="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8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неисправности,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связанные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недостаточной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или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несвоевременной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чисткой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аппарата.</a:t>
            </a:r>
            <a:endParaRPr sz="1100" dirty="0">
              <a:latin typeface="Roboto"/>
              <a:cs typeface="Roboto"/>
            </a:endParaRPr>
          </a:p>
          <a:p>
            <a:pPr marL="192405" marR="213995" indent="-180340">
              <a:lnSpc>
                <a:spcPts val="1200"/>
              </a:lnSpc>
              <a:spcBef>
                <a:spcPts val="42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неисправности,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связанные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недостаточной квалификацией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обслуживающего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персонала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или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некорректным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технологическим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процессом.</a:t>
            </a:r>
            <a:endParaRPr sz="1100" dirty="0">
              <a:latin typeface="Roboto"/>
              <a:cs typeface="Roboto"/>
            </a:endParaRPr>
          </a:p>
          <a:p>
            <a:pPr marL="192405" marR="1054100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неисправности,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связанные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механическими повреждениями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при неправильной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транспортировке.</a:t>
            </a:r>
            <a:endParaRPr sz="1100" dirty="0">
              <a:latin typeface="Roboto"/>
              <a:cs typeface="Roboto"/>
            </a:endParaRPr>
          </a:p>
          <a:p>
            <a:pPr marL="192405" marR="532130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неисправности,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связанные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попаданием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внутрь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изделия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или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механизмы посторонних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предметов,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жидкости,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дыма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или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пара.</a:t>
            </a:r>
            <a:endParaRPr sz="1100" dirty="0">
              <a:latin typeface="Roboto"/>
              <a:cs typeface="Roboto"/>
            </a:endParaRPr>
          </a:p>
          <a:p>
            <a:pPr marL="192405" marR="62230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неисправности, возникшие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40" dirty="0">
                <a:solidFill>
                  <a:srgbClr val="231F20"/>
                </a:solidFill>
                <a:latin typeface="Roboto"/>
                <a:cs typeface="Roboto"/>
              </a:rPr>
              <a:t>результате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несчастных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случаев,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стихийных бедствий,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воздействия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животных,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грызунов,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насекомых,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колебания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напряжения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частоты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электрической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сети.</a:t>
            </a:r>
            <a:endParaRPr sz="1100" dirty="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65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неисправности,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связанные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неправильным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подключением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устройств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электрозащиты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аппарата.</a:t>
            </a:r>
            <a:endParaRPr sz="11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 dirty="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231F20"/>
                </a:solidFill>
                <a:latin typeface="Roboto"/>
                <a:cs typeface="Roboto"/>
              </a:rPr>
              <a:t>3. </a:t>
            </a:r>
            <a:r>
              <a:rPr sz="1600" b="1" spc="-10" dirty="0">
                <a:solidFill>
                  <a:srgbClr val="231F20"/>
                </a:solidFill>
                <a:latin typeface="Roboto"/>
                <a:cs typeface="Roboto"/>
              </a:rPr>
              <a:t>Порядок</a:t>
            </a:r>
            <a:r>
              <a:rPr sz="16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spc="-10" dirty="0">
                <a:solidFill>
                  <a:srgbClr val="231F20"/>
                </a:solidFill>
                <a:latin typeface="Roboto"/>
                <a:cs typeface="Roboto"/>
              </a:rPr>
              <a:t>установки </a:t>
            </a:r>
            <a:r>
              <a:rPr sz="1600" b="1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600" b="1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spc="-25" dirty="0">
                <a:solidFill>
                  <a:srgbClr val="231F20"/>
                </a:solidFill>
                <a:latin typeface="Roboto"/>
                <a:cs typeface="Roboto"/>
              </a:rPr>
              <a:t>подготовка</a:t>
            </a:r>
            <a:r>
              <a:rPr sz="1600" b="1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spc="-15" dirty="0">
                <a:solidFill>
                  <a:srgbClr val="231F20"/>
                </a:solidFill>
                <a:latin typeface="Roboto"/>
                <a:cs typeface="Roboto"/>
              </a:rPr>
              <a:t>к</a:t>
            </a:r>
            <a:r>
              <a:rPr sz="1600" b="1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spc="-10" dirty="0">
                <a:solidFill>
                  <a:srgbClr val="231F20"/>
                </a:solidFill>
                <a:latin typeface="Roboto"/>
                <a:cs typeface="Roboto"/>
              </a:rPr>
              <a:t>работе</a:t>
            </a:r>
            <a:endParaRPr sz="1600" dirty="0">
              <a:latin typeface="Roboto"/>
              <a:cs typeface="Roboto"/>
            </a:endParaRPr>
          </a:p>
          <a:p>
            <a:pPr marL="12700" marR="518795">
              <a:lnSpc>
                <a:spcPct val="100000"/>
              </a:lnSpc>
              <a:spcBef>
                <a:spcPts val="819"/>
              </a:spcBef>
            </a:pP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Внимание!</a:t>
            </a:r>
            <a:r>
              <a:rPr sz="1100" b="1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Все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работы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по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монтажу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и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пусконаладочным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работам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должны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быть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проведены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квалифицированным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персоналом,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имеющим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специальное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разрешение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в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соответствии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с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нормативными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актами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той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страны,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где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используется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данный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аппарат.</a:t>
            </a:r>
            <a:endParaRPr sz="1100" dirty="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925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Перед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использованием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прибора,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удалите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упаковочные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материалы.</a:t>
            </a:r>
            <a:endParaRPr sz="1100" dirty="0">
              <a:latin typeface="Roboto"/>
              <a:cs typeface="Roboto"/>
            </a:endParaRPr>
          </a:p>
          <a:p>
            <a:pPr marL="192405" marR="70485" indent="-180340">
              <a:lnSpc>
                <a:spcPts val="1200"/>
              </a:lnSpc>
              <a:spcBef>
                <a:spcPts val="42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Аппарат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предназначен для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работы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на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открытом воздухе. Допускается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использование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аппарата только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помещении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хорошей вентиляцией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при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температуре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окружающей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среды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2 </a:t>
            </a:r>
            <a:r>
              <a:rPr sz="1100" spc="-40" dirty="0">
                <a:solidFill>
                  <a:srgbClr val="231F20"/>
                </a:solidFill>
                <a:latin typeface="Roboto"/>
                <a:cs typeface="Roboto"/>
              </a:rPr>
              <a:t>–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32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ºС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относительной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влажности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более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90%.</a:t>
            </a:r>
            <a:endParaRPr sz="11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 dirty="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4</a:t>
            </a:r>
            <a:endParaRPr sz="1100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241" y="492319"/>
            <a:ext cx="6490970" cy="954214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92405" marR="471805" indent="-180340" algn="just">
              <a:lnSpc>
                <a:spcPts val="1200"/>
              </a:lnSpc>
              <a:spcBef>
                <a:spcPts val="240"/>
              </a:spcBef>
              <a:buChar char="•"/>
              <a:tabLst>
                <a:tab pos="193040" algn="l"/>
              </a:tabLst>
            </a:pP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Убедитесь,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что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напряжение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сети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соответствует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рабочему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напряжению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аппарата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(230В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±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10%),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проверьте установку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устройств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защиты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соответствия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их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номиналу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по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мощности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характеристикам.</a:t>
            </a:r>
            <a:endParaRPr sz="1100" dirty="0">
              <a:latin typeface="Roboto"/>
              <a:cs typeface="Roboto"/>
            </a:endParaRPr>
          </a:p>
          <a:p>
            <a:pPr marL="192405" marR="657860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Устройства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защиты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должны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находиться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непосредственной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близости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от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аппарата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или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распределительном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щите,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если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он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находится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прямом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доступе.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Розетка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должна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соответствовать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требованиям безопасности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иметь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надежное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заземление.</a:t>
            </a:r>
            <a:endParaRPr sz="1100" dirty="0">
              <a:latin typeface="Roboto"/>
              <a:cs typeface="Roboto"/>
            </a:endParaRPr>
          </a:p>
          <a:p>
            <a:pPr marL="192405" marR="121285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Электропроводка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должна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соответствовать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номинальной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мощности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аппарата.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Несоответствие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может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привести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возгоранию.</a:t>
            </a:r>
            <a:endParaRPr sz="1100" dirty="0">
              <a:latin typeface="Roboto"/>
              <a:cs typeface="Roboto"/>
            </a:endParaRPr>
          </a:p>
          <a:p>
            <a:pPr marL="192405" marR="40005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При</a:t>
            </a:r>
            <a:r>
              <a:rPr sz="1100" spc="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транспортировке</a:t>
            </a:r>
            <a:r>
              <a:rPr sz="1100" spc="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аппарата</a:t>
            </a:r>
            <a:r>
              <a:rPr sz="1100" spc="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может</a:t>
            </a:r>
            <a:r>
              <a:rPr sz="1100" spc="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произойти</a:t>
            </a:r>
            <a:r>
              <a:rPr sz="1100" spc="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ослабление</a:t>
            </a:r>
            <a:r>
              <a:rPr sz="1100" spc="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крепления</a:t>
            </a:r>
            <a:r>
              <a:rPr sz="1100" spc="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деталей,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электрических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соединений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подвижных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механизмов,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поэтому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перед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первым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запуском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следует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провести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их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проверку.</a:t>
            </a:r>
            <a:endParaRPr sz="1100" dirty="0">
              <a:latin typeface="Roboto"/>
              <a:cs typeface="Roboto"/>
            </a:endParaRPr>
          </a:p>
          <a:p>
            <a:pPr marL="192405" marR="458470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допускайте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нахождение кабеля между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предметами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мебелью,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которые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могут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оказать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давление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повредить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силовой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кабель.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допускайте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изгиба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запутывания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кабеля.</a:t>
            </a:r>
            <a:endParaRPr sz="1100" dirty="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6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используйте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бытовые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удлинители для подключения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аппарата.</a:t>
            </a:r>
            <a:endParaRPr sz="1100" dirty="0">
              <a:latin typeface="Roboto"/>
              <a:cs typeface="Roboto"/>
            </a:endParaRPr>
          </a:p>
          <a:p>
            <a:pPr marL="192405" marR="296545" indent="-180340">
              <a:lnSpc>
                <a:spcPts val="1200"/>
              </a:lnSpc>
              <a:spcBef>
                <a:spcPts val="42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Если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вы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заметили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повреждение силового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кабеля,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немедленно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проведите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его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замену.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противном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случае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это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может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привести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поражению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электрическим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током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или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возгоранию.</a:t>
            </a:r>
            <a:endParaRPr sz="1100" dirty="0">
              <a:latin typeface="Roboto"/>
              <a:cs typeface="Roboto"/>
            </a:endParaRPr>
          </a:p>
          <a:p>
            <a:pPr marL="192405" marR="707390" indent="-180340">
              <a:lnSpc>
                <a:spcPts val="1200"/>
              </a:lnSpc>
              <a:spcBef>
                <a:spcPts val="405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Неправильное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подключение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или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неисправность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вилки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или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розетки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может привести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возгоранию.</a:t>
            </a:r>
            <a:endParaRPr sz="1100" dirty="0">
              <a:latin typeface="Roboto"/>
              <a:cs typeface="Roboto"/>
            </a:endParaRPr>
          </a:p>
          <a:p>
            <a:pPr marL="192405" marR="5080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Прибор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следует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устанавливать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на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ровной,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горизонтальной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поверхности.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При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выборе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места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установки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проследите,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чтобы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аппарат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при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работе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подвергался воздействию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прямых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солнечных лучей. Для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правильной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вентиляции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устройства необходимо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предусмотреть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расстояние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200 мм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от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всех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стенок аппарата до стен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или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прочего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оборудования,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также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сверху.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допускается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установка аппарата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вблизи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моечных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ванн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рукомойников,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также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теплового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оборудования,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такого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как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печи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плиты.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Если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аппарат установлен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вблизи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источника тепла </a:t>
            </a:r>
            <a:r>
              <a:rPr sz="1100" spc="-40" dirty="0">
                <a:solidFill>
                  <a:srgbClr val="231F20"/>
                </a:solidFill>
                <a:latin typeface="Roboto"/>
                <a:cs typeface="Roboto"/>
              </a:rPr>
              <a:t>–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увеличьте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расстояние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от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источника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до стенки.</a:t>
            </a:r>
            <a:endParaRPr sz="1100" dirty="0">
              <a:latin typeface="Roboto"/>
              <a:cs typeface="Roboto"/>
            </a:endParaRPr>
          </a:p>
          <a:p>
            <a:pPr marL="192405" marR="271145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При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необходимости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отрегулируйте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ножки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льдогенератора для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выравнивания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его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по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уровню.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Неправильная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установка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аппарата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по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уровню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может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сказаться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на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45" dirty="0">
                <a:solidFill>
                  <a:srgbClr val="231F20"/>
                </a:solidFill>
                <a:latin typeface="Roboto"/>
                <a:cs typeface="Roboto"/>
              </a:rPr>
              <a:t>эффективности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работы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аппарата.</a:t>
            </a:r>
            <a:endParaRPr sz="1100" dirty="0">
              <a:latin typeface="Roboto"/>
              <a:cs typeface="Roboto"/>
            </a:endParaRPr>
          </a:p>
          <a:p>
            <a:pPr marL="192405" marR="43180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Проверьте, чтобы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давление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на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вводе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аппарат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составляло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от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0,2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до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0,5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МПа.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Температура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должна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составлять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2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95" dirty="0">
                <a:solidFill>
                  <a:srgbClr val="231F20"/>
                </a:solidFill>
                <a:latin typeface="Roboto"/>
                <a:cs typeface="Roboto"/>
              </a:rPr>
              <a:t>-</a:t>
            </a:r>
            <a:r>
              <a:rPr sz="1100" spc="-17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32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ºС.</a:t>
            </a:r>
            <a:endParaRPr sz="1100" dirty="0">
              <a:latin typeface="Roboto"/>
              <a:cs typeface="Roboto"/>
            </a:endParaRPr>
          </a:p>
          <a:p>
            <a:pPr marL="192405" marR="5715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Подключите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один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конец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шланга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подачи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воды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соединению 3/4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электромагнитного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клапана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для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подачи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питьевой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водопроводной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воды.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Другой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конец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шланга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подключите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крану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подачи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воды.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Перед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подключением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0" dirty="0">
                <a:solidFill>
                  <a:srgbClr val="231F20"/>
                </a:solidFill>
                <a:latin typeface="Roboto"/>
                <a:cs typeface="Roboto"/>
              </a:rPr>
              <a:t>забудьте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положить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уплотнительные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резиновые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шайбы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на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обоих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концах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шланга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подачи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воды.</a:t>
            </a:r>
            <a:endParaRPr sz="1100" dirty="0">
              <a:latin typeface="Roboto"/>
              <a:cs typeface="Roboto"/>
            </a:endParaRPr>
          </a:p>
          <a:p>
            <a:pPr marL="192405" marR="318135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Подключите один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конец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шланга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(диаметр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патрубка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25 мм)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для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слива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штуцеру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на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задней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панели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аппарата,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другой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сливной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трубе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или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резервуару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для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сбора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сточной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воды.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Для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нормального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удаления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уровень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канализации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должен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быть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ниже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уровня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сливного </a:t>
            </a:r>
            <a:r>
              <a:rPr sz="1100" spc="-254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патрубка.</a:t>
            </a:r>
            <a:endParaRPr sz="1100" dirty="0">
              <a:latin typeface="Roboto"/>
              <a:cs typeface="Roboto"/>
            </a:endParaRPr>
          </a:p>
          <a:p>
            <a:pPr marL="192405" marR="287020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Используйте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только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новые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шланги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воды,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которые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поставляются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вместе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льдогенератором,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никогда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используйте старые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шланги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для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воды.</a:t>
            </a:r>
            <a:endParaRPr sz="1100" dirty="0">
              <a:latin typeface="Roboto"/>
              <a:cs typeface="Roboto"/>
            </a:endParaRPr>
          </a:p>
          <a:p>
            <a:pPr marL="192405" marR="678815" indent="-180340">
              <a:lnSpc>
                <a:spcPts val="1200"/>
              </a:lnSpc>
              <a:spcBef>
                <a:spcPts val="405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Для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работы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аппарата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использованием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опции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подачи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соленой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погрузите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шланг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подачи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соленой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емкость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водой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переведите</a:t>
            </a:r>
            <a:endParaRPr sz="1100" dirty="0">
              <a:latin typeface="Roboto"/>
              <a:cs typeface="Roboto"/>
            </a:endParaRPr>
          </a:p>
          <a:p>
            <a:pPr marL="192405" marR="2498090">
              <a:lnSpc>
                <a:spcPts val="1200"/>
              </a:lnSpc>
            </a:pP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выключатель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помпы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соленой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положение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«вкл».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Переключатель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находится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на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задней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панели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аппарата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над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точками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подключения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канализации.</a:t>
            </a:r>
            <a:endParaRPr sz="1100" dirty="0">
              <a:latin typeface="Roboto"/>
              <a:cs typeface="Roboto"/>
            </a:endParaRPr>
          </a:p>
          <a:p>
            <a:pPr marL="192405" marR="2568575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Для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корректной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работы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опции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подачи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соленой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воды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используйте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чистую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питьевую </a:t>
            </a:r>
            <a:r>
              <a:rPr sz="1100" spc="-50" dirty="0">
                <a:solidFill>
                  <a:srgbClr val="231F20"/>
                </a:solidFill>
                <a:latin typeface="Roboto"/>
                <a:cs typeface="Roboto"/>
              </a:rPr>
              <a:t>воду,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смешанную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солью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пропорции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1:100.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Средний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расход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соленой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составляет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среднем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22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Л/сут.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Для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нормальной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работы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помпы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используйте емкость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менее 25Л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обязательно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проверяйте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наличие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емкости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раз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день.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Не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допускайте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работы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помпы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вхолостую,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это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приведёт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её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поломке!</a:t>
            </a:r>
            <a:endParaRPr sz="1100" dirty="0">
              <a:latin typeface="Roboto"/>
              <a:cs typeface="Roboto"/>
            </a:endParaRPr>
          </a:p>
          <a:p>
            <a:pPr marL="192405" marR="2473960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допускайте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персонал,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ознакомленный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настоящим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руководством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пользователя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прошедший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инструктажа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по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технике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безопасности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работающему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аппарату,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поскольку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это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может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привести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травмам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летальному</a:t>
            </a:r>
            <a:endParaRPr sz="1100" dirty="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7175" y="9993455"/>
            <a:ext cx="48831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ис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х</a:t>
            </a:r>
            <a:r>
              <a:rPr sz="1100" spc="-50" dirty="0">
                <a:solidFill>
                  <a:srgbClr val="231F20"/>
                </a:solidFill>
                <a:latin typeface="Roboto"/>
                <a:cs typeface="Roboto"/>
              </a:rPr>
              <a:t>од</a:t>
            </a:r>
            <a:r>
              <a:rPr sz="1100" spc="-135" dirty="0">
                <a:solidFill>
                  <a:srgbClr val="231F20"/>
                </a:solidFill>
                <a:latin typeface="Roboto"/>
                <a:cs typeface="Roboto"/>
              </a:rPr>
              <a:t>у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.</a:t>
            </a:r>
            <a:endParaRPr sz="1100">
              <a:latin typeface="Roboto"/>
              <a:cs typeface="Roboto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23815" y="7670851"/>
            <a:ext cx="2196185" cy="219618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811112" y="9957692"/>
            <a:ext cx="2221865" cy="44450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430"/>
              </a:spcBef>
            </a:pP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Выключатель</a:t>
            </a:r>
            <a:r>
              <a:rPr sz="1100" spc="-4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spc="-4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положении</a:t>
            </a:r>
            <a:r>
              <a:rPr sz="1100" spc="-4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«вкл».</a:t>
            </a:r>
            <a:endParaRPr sz="1100">
              <a:latin typeface="Roboto"/>
              <a:cs typeface="Roboto"/>
            </a:endParaRPr>
          </a:p>
          <a:p>
            <a:pPr marR="5080" algn="r">
              <a:lnSpc>
                <a:spcPct val="100000"/>
              </a:lnSpc>
              <a:spcBef>
                <a:spcPts val="330"/>
              </a:spcBef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5</a:t>
            </a:r>
            <a:endParaRPr sz="11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300" y="10209152"/>
            <a:ext cx="104139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6</a:t>
            </a:r>
            <a:endParaRPr sz="110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300" y="456754"/>
            <a:ext cx="6436360" cy="892810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38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Примите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меры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по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защите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оборудования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от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дождя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влаги.</a:t>
            </a:r>
            <a:endParaRPr sz="1100" dirty="0">
              <a:latin typeface="Roboto"/>
              <a:cs typeface="Roboto"/>
            </a:endParaRPr>
          </a:p>
          <a:p>
            <a:pPr marL="192405" marR="233045" indent="-180340">
              <a:lnSpc>
                <a:spcPts val="1200"/>
              </a:lnSpc>
              <a:spcBef>
                <a:spcPts val="42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Перед первым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включением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льдогенератора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после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его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установки следует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открыть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крышку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подождать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менее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2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часов.</a:t>
            </a:r>
            <a:endParaRPr sz="11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b="1" spc="-5" dirty="0">
                <a:solidFill>
                  <a:srgbClr val="231F20"/>
                </a:solidFill>
                <a:latin typeface="Roboto"/>
                <a:cs typeface="Roboto"/>
              </a:rPr>
              <a:t>4.</a:t>
            </a:r>
            <a:r>
              <a:rPr sz="1600" b="1" spc="-4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dirty="0">
                <a:solidFill>
                  <a:srgbClr val="231F20"/>
                </a:solidFill>
                <a:latin typeface="Roboto"/>
                <a:cs typeface="Roboto"/>
              </a:rPr>
              <a:t>Техника</a:t>
            </a:r>
            <a:r>
              <a:rPr sz="1600" b="1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spc="-10" dirty="0">
                <a:solidFill>
                  <a:srgbClr val="231F20"/>
                </a:solidFill>
                <a:latin typeface="Roboto"/>
                <a:cs typeface="Roboto"/>
              </a:rPr>
              <a:t>безопасности</a:t>
            </a:r>
            <a:endParaRPr sz="1600" dirty="0">
              <a:latin typeface="Roboto"/>
              <a:cs typeface="Roboto"/>
            </a:endParaRPr>
          </a:p>
          <a:p>
            <a:pPr marL="12700" marR="298450">
              <a:lnSpc>
                <a:spcPct val="100000"/>
              </a:lnSpc>
              <a:spcBef>
                <a:spcPts val="830"/>
              </a:spcBef>
            </a:pP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Внимание!</a:t>
            </a:r>
            <a:r>
              <a:rPr sz="1100" b="1" spc="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Допуск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работе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на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данном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оборудовании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возможен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только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после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ознакомления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инструкцией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прохождения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инструктажа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по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технике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безопасности.</a:t>
            </a:r>
            <a:endParaRPr sz="1100" dirty="0">
              <a:latin typeface="Roboto"/>
              <a:cs typeface="Roboto"/>
            </a:endParaRPr>
          </a:p>
          <a:p>
            <a:pPr marL="192405" marR="41910" indent="-180340">
              <a:lnSpc>
                <a:spcPts val="1200"/>
              </a:lnSpc>
              <a:spcBef>
                <a:spcPts val="1055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Во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время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работы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льдогенератора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температуры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поверхностей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компрессора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и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конденсатора,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также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поверхностей,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находящиеся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рядом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ними,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могут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достигать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70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°С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95" dirty="0">
                <a:solidFill>
                  <a:srgbClr val="231F20"/>
                </a:solidFill>
                <a:latin typeface="Roboto"/>
                <a:cs typeface="Roboto"/>
              </a:rPr>
              <a:t>-</a:t>
            </a:r>
            <a:r>
              <a:rPr sz="1100" spc="-17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90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°С.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прикасаться!</a:t>
            </a:r>
            <a:endParaRPr sz="1100" dirty="0">
              <a:latin typeface="Roboto"/>
              <a:cs typeface="Roboto"/>
            </a:endParaRPr>
          </a:p>
          <a:p>
            <a:pPr marL="192405" marR="5080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При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монтаже,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подготовке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работе,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эксплуатации,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техническом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обслуживании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ремонте,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наряду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соблюдением требований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безопасности,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изложенных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настоящем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руководстве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пользователя,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необходимо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строго соблюдать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правила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техники безопасности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пожарной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безопасности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соответствии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нормативными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актами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той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страны,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45" dirty="0">
                <a:solidFill>
                  <a:srgbClr val="231F20"/>
                </a:solidFill>
                <a:latin typeface="Roboto"/>
                <a:cs typeface="Roboto"/>
              </a:rPr>
              <a:t>где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эксплуатируется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данный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аппарат.</a:t>
            </a:r>
            <a:endParaRPr sz="1100" dirty="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6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Храните аппарат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недоступном для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детей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месте.</a:t>
            </a:r>
            <a:endParaRPr sz="1100" dirty="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8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храните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огнеопасные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предметы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в непосредственной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близости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от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аппарата.</a:t>
            </a:r>
            <a:endParaRPr sz="1100" dirty="0">
              <a:latin typeface="Roboto"/>
              <a:cs typeface="Roboto"/>
            </a:endParaRPr>
          </a:p>
          <a:p>
            <a:pPr marL="192405" marR="403225" indent="-180340">
              <a:lnSpc>
                <a:spcPts val="1200"/>
              </a:lnSpc>
              <a:spcBef>
                <a:spcPts val="42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допускается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хранение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тары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с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жидкостью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(банки,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бутылки),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также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электроприборов </a:t>
            </a:r>
            <a:r>
              <a:rPr sz="1100" spc="-254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внутри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камеры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для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хранения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льда.</a:t>
            </a:r>
            <a:endParaRPr sz="1100" dirty="0">
              <a:latin typeface="Roboto"/>
              <a:cs typeface="Roboto"/>
            </a:endParaRPr>
          </a:p>
          <a:p>
            <a:pPr marL="192405" marR="135255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Запрещено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накрывать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во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время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эксплуатации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размещать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любые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предметы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на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крышке.</a:t>
            </a:r>
            <a:endParaRPr sz="1100" dirty="0">
              <a:latin typeface="Roboto"/>
              <a:cs typeface="Roboto"/>
            </a:endParaRPr>
          </a:p>
          <a:p>
            <a:pPr marL="192405" marR="27305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При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хранении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температура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окружающей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среды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должна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быть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15" dirty="0">
                <a:solidFill>
                  <a:srgbClr val="231F20"/>
                </a:solidFill>
                <a:latin typeface="Roboto"/>
                <a:cs typeface="Roboto"/>
              </a:rPr>
              <a:t>ниже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40°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С,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влажность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должна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превышать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90%.</a:t>
            </a:r>
            <a:endParaRPr sz="1100" dirty="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6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Если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используется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95" dirty="0">
                <a:solidFill>
                  <a:srgbClr val="231F20"/>
                </a:solidFill>
                <a:latin typeface="Roboto"/>
                <a:cs typeface="Roboto"/>
              </a:rPr>
              <a:t>-</a:t>
            </a:r>
            <a:r>
              <a:rPr sz="1100" spc="-15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отключите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от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электрической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сети.</a:t>
            </a:r>
            <a:endParaRPr sz="1100" dirty="0">
              <a:latin typeface="Roboto"/>
              <a:cs typeface="Roboto"/>
            </a:endParaRPr>
          </a:p>
          <a:p>
            <a:pPr marL="192405" marR="234950" indent="-180340">
              <a:lnSpc>
                <a:spcPts val="1200"/>
              </a:lnSpc>
              <a:spcBef>
                <a:spcPts val="425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Если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используется 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или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используется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при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неблагоприятных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погодных условиях,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отключайте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аппарат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от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источника питания,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чтобы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предотвратить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аварийные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ситуации.</a:t>
            </a:r>
            <a:endParaRPr sz="1100" dirty="0">
              <a:latin typeface="Roboto"/>
              <a:cs typeface="Roboto"/>
            </a:endParaRPr>
          </a:p>
          <a:p>
            <a:pPr marL="192405" marR="80010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Строго запрещено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мыть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открытым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источником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воды.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Несоблюдение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данного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правила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может привести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 повреждению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оборудования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человеческим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травмам,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возможно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летальным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исходом.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допускайте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попадания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на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розетку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выключатель.</a:t>
            </a:r>
            <a:endParaRPr sz="1100" dirty="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6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Мыть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поверхности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аппарата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допускается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только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после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их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остывания.</a:t>
            </a:r>
            <a:endParaRPr sz="1100" dirty="0">
              <a:latin typeface="Roboto"/>
              <a:cs typeface="Roboto"/>
            </a:endParaRPr>
          </a:p>
          <a:p>
            <a:pPr marL="192405" marR="148590" indent="-180340">
              <a:lnSpc>
                <a:spcPts val="1200"/>
              </a:lnSpc>
              <a:spcBef>
                <a:spcPts val="42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Перед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мойкой,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ремонтом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или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перемещением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сначала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отключите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его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от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источника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питания.</a:t>
            </a:r>
            <a:endParaRPr sz="1100" dirty="0">
              <a:latin typeface="Roboto"/>
              <a:cs typeface="Roboto"/>
            </a:endParaRPr>
          </a:p>
          <a:p>
            <a:pPr marL="192405" marR="712470" indent="-180340">
              <a:lnSpc>
                <a:spcPts val="1600"/>
              </a:lnSpc>
              <a:spcBef>
                <a:spcPts val="8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трогайте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силовой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кабель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мокрыми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руками,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ином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случае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возможно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поражение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электрическим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током.</a:t>
            </a:r>
            <a:endParaRPr sz="1100" dirty="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18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Проводите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чистку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нерабочих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поверхностей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мягкой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сухой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тряпкой.</a:t>
            </a:r>
            <a:endParaRPr sz="1100" dirty="0">
              <a:latin typeface="Roboto"/>
              <a:cs typeface="Roboto"/>
            </a:endParaRPr>
          </a:p>
          <a:p>
            <a:pPr marL="192405" marR="299720" indent="-180340">
              <a:lnSpc>
                <a:spcPts val="1200"/>
              </a:lnSpc>
              <a:spcBef>
                <a:spcPts val="42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Проведение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технического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обслуживания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или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ремонтных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работ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допускается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только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после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отключения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аппарата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от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источника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питания.</a:t>
            </a:r>
            <a:endParaRPr sz="1100" dirty="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6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прикасайтесь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выключателю 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или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вилке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мокрыми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руками.</a:t>
            </a:r>
            <a:endParaRPr sz="1100" dirty="0">
              <a:latin typeface="Roboto"/>
              <a:cs typeface="Roboto"/>
            </a:endParaRPr>
          </a:p>
          <a:p>
            <a:pPr marL="192405" marR="281305" indent="-180340">
              <a:lnSpc>
                <a:spcPts val="1200"/>
              </a:lnSpc>
              <a:spcBef>
                <a:spcPts val="425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тяните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силой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кабель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питания,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чтобы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не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повредить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его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и не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допустить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возникновения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электрической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утечки.</a:t>
            </a:r>
            <a:endParaRPr sz="1100" dirty="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6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передвигайте аппарат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во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время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его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работы.</a:t>
            </a:r>
            <a:endParaRPr sz="1100" dirty="0">
              <a:latin typeface="Roboto"/>
              <a:cs typeface="Roboto"/>
            </a:endParaRPr>
          </a:p>
          <a:p>
            <a:pPr marL="192405" marR="343535" indent="-180340">
              <a:lnSpc>
                <a:spcPts val="1200"/>
              </a:lnSpc>
              <a:spcBef>
                <a:spcPts val="42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Устройство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предназначено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для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использования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детьми,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лицами с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ограниченными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физическими,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психическими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или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умственными способностями,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также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лицами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без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опыта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соответствующих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знаний.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Исключение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допускается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случае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контроля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или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инструктажа,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выполненного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лицом,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ответственным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за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их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безопасность.</a:t>
            </a:r>
            <a:endParaRPr sz="11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900" dirty="0">
              <a:latin typeface="Roboto"/>
              <a:cs typeface="Roboto"/>
            </a:endParaRPr>
          </a:p>
          <a:p>
            <a:pPr marL="12700" marR="376555">
              <a:lnSpc>
                <a:spcPct val="100000"/>
              </a:lnSpc>
            </a:pP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Внимание!</a:t>
            </a:r>
            <a:r>
              <a:rPr sz="1100" b="1" spc="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Прекратить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использование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аппарата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некорректной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работе,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повреждении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или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падении,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также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при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повреждении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питающего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кабеля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или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вилки.</a:t>
            </a:r>
            <a:endParaRPr sz="1100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28854" y="10209152"/>
            <a:ext cx="104139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7</a:t>
            </a:r>
            <a:endParaRPr sz="1100">
              <a:latin typeface="Roboto"/>
              <a:cs typeface="Roboto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23815" y="2792857"/>
            <a:ext cx="2196184" cy="219619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27300" y="476502"/>
            <a:ext cx="6437630" cy="5280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231F20"/>
                </a:solidFill>
                <a:latin typeface="Roboto"/>
                <a:cs typeface="Roboto"/>
              </a:rPr>
              <a:t>5.</a:t>
            </a:r>
            <a:r>
              <a:rPr sz="1600" b="1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spc="-10" dirty="0">
                <a:solidFill>
                  <a:srgbClr val="231F20"/>
                </a:solidFill>
                <a:latin typeface="Roboto"/>
                <a:cs typeface="Roboto"/>
              </a:rPr>
              <a:t>Порядок</a:t>
            </a:r>
            <a:r>
              <a:rPr sz="1600" b="1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spc="-10" dirty="0">
                <a:solidFill>
                  <a:srgbClr val="231F20"/>
                </a:solidFill>
                <a:latin typeface="Roboto"/>
                <a:cs typeface="Roboto"/>
              </a:rPr>
              <a:t>работы</a:t>
            </a:r>
            <a:endParaRPr sz="1600">
              <a:latin typeface="Roboto"/>
              <a:cs typeface="Roboto"/>
            </a:endParaRPr>
          </a:p>
          <a:p>
            <a:pPr marL="192405" marR="5080" indent="-180340">
              <a:lnSpc>
                <a:spcPts val="1200"/>
              </a:lnSpc>
              <a:spcBef>
                <a:spcPts val="96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предназначен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для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изготовления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льда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в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автоматическом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режиме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(без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ручного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залива </a:t>
            </a:r>
            <a:r>
              <a:rPr sz="1100" spc="-254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воды),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тип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льда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40" dirty="0">
                <a:solidFill>
                  <a:srgbClr val="231F20"/>
                </a:solidFill>
                <a:latin typeface="Roboto"/>
                <a:cs typeface="Roboto"/>
              </a:rPr>
              <a:t>–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чешуйчатый. Предусмотрены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40" dirty="0">
                <a:solidFill>
                  <a:srgbClr val="231F20"/>
                </a:solidFill>
                <a:latin typeface="Roboto"/>
                <a:cs typeface="Roboto"/>
              </a:rPr>
              <a:t>функции: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циклическое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производство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льда,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накопление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льда,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автоматическая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остановка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работы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аппарата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случае заполнения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бункера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льдом.</a:t>
            </a:r>
            <a:endParaRPr sz="1100">
              <a:latin typeface="Roboto"/>
              <a:cs typeface="Roboto"/>
            </a:endParaRPr>
          </a:p>
          <a:p>
            <a:pPr marL="192405" marR="26670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Для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работы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аппаратом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используйте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только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питьевую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0" dirty="0">
                <a:solidFill>
                  <a:srgbClr val="231F20"/>
                </a:solidFill>
                <a:latin typeface="Roboto"/>
                <a:cs typeface="Roboto"/>
              </a:rPr>
              <a:t>воду.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Любые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другие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жидкости,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примеси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добавки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запрещены.</a:t>
            </a:r>
            <a:endParaRPr sz="1100">
              <a:latin typeface="Roboto"/>
              <a:cs typeface="Roboto"/>
            </a:endParaRPr>
          </a:p>
          <a:p>
            <a:pPr marL="192405" marR="523875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оставляйте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открытой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распашную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дверцу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бункера!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Это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ведет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ухудшению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качества </a:t>
            </a:r>
            <a:r>
              <a:rPr sz="1100" spc="-254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производимого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льда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таянию готового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льда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бункере.</a:t>
            </a:r>
            <a:endParaRPr sz="110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65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Для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приготовления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льда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рекомендуется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использовать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умягченную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воду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(фильтрованную).</a:t>
            </a:r>
            <a:endParaRPr sz="1100">
              <a:latin typeface="Roboto"/>
              <a:cs typeface="Roboto"/>
            </a:endParaRPr>
          </a:p>
          <a:p>
            <a:pPr marL="192405" marR="18415" indent="-180340">
              <a:lnSpc>
                <a:spcPts val="1200"/>
              </a:lnSpc>
              <a:spcBef>
                <a:spcPts val="42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Производительность аппарат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может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отличаться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от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заявленной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зависимости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от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температуры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окружающей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среды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подаваемой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аппарат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воды.</a:t>
            </a:r>
            <a:endParaRPr sz="1100">
              <a:latin typeface="Roboto"/>
              <a:cs typeface="Roboto"/>
            </a:endParaRPr>
          </a:p>
          <a:p>
            <a:pPr marL="192405" marR="2937510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оснащен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опцией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подачи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солёной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для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улучшения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качества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производимого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льда.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При</a:t>
            </a:r>
            <a:endParaRPr sz="1100">
              <a:latin typeface="Roboto"/>
              <a:cs typeface="Roboto"/>
            </a:endParaRPr>
          </a:p>
          <a:p>
            <a:pPr marL="192405" marR="2334260">
              <a:lnSpc>
                <a:spcPts val="1200"/>
              </a:lnSpc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использовании данной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опции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получаемый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лёд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становится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более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толстым,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хрупким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легче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перерабатывается узлом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нарезки льда.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Подача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солёной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воды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осуществляет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помощью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помпы,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которая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производит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забор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солёной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из ёмкости,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которая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устанавливается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непосредственной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близости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от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аппарата.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Расход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солёной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составляет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менее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2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л/ч.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Если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данная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опция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используется, отключите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помпу</a:t>
            </a:r>
            <a:r>
              <a:rPr sz="1100" spc="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</a:t>
            </a:r>
            <a:r>
              <a:rPr sz="1100" spc="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помощью</a:t>
            </a:r>
            <a:r>
              <a:rPr sz="1100" spc="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выключателя</a:t>
            </a:r>
            <a:r>
              <a:rPr sz="1100" spc="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на</a:t>
            </a:r>
            <a:r>
              <a:rPr sz="1100" spc="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задней</a:t>
            </a:r>
            <a:r>
              <a:rPr sz="1100" spc="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панели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аппарата.</a:t>
            </a:r>
            <a:endParaRPr sz="110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6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Для залива лучше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использовать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холодную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воду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0" dirty="0">
                <a:solidFill>
                  <a:srgbClr val="231F20"/>
                </a:solidFill>
                <a:latin typeface="Roboto"/>
                <a:cs typeface="Roboto"/>
              </a:rPr>
              <a:t>7-20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°С.</a:t>
            </a:r>
            <a:endParaRPr sz="1100">
              <a:latin typeface="Roboto"/>
              <a:cs typeface="Roboto"/>
            </a:endParaRPr>
          </a:p>
          <a:p>
            <a:pPr marL="192405" marR="2332355" indent="-180340">
              <a:lnSpc>
                <a:spcPts val="1200"/>
              </a:lnSpc>
              <a:spcBef>
                <a:spcPts val="42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В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случае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отключения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оборудования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по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какой-либо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причине </a:t>
            </a:r>
            <a:r>
              <a:rPr sz="1100" spc="-254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следует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немедленно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включать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его.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Подождите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5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минут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перед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повторным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включением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оборудования.</a:t>
            </a:r>
            <a:endParaRPr sz="1100">
              <a:latin typeface="Roboto"/>
              <a:cs typeface="Roboto"/>
            </a:endParaRPr>
          </a:p>
          <a:p>
            <a:pPr marL="4296410">
              <a:lnSpc>
                <a:spcPts val="1010"/>
              </a:lnSpc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Помпа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подачи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солёной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воды.</a:t>
            </a:r>
            <a:endParaRPr sz="11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5.1.</a:t>
            </a:r>
            <a:r>
              <a:rPr sz="1100" b="1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Описание</a:t>
            </a:r>
            <a:r>
              <a:rPr sz="1100" b="1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панели</a:t>
            </a:r>
            <a:r>
              <a:rPr sz="1100" b="1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управления</a:t>
            </a:r>
            <a:endParaRPr sz="1100">
              <a:latin typeface="Roboto"/>
              <a:cs typeface="Roboto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2544" y="5898465"/>
            <a:ext cx="5906604" cy="326898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6260" y="9355758"/>
            <a:ext cx="284869" cy="197217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27352" y="9586997"/>
            <a:ext cx="243586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Горит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постоянно: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изготовление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льда.</a:t>
            </a:r>
            <a:endParaRPr sz="11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300" y="9845581"/>
            <a:ext cx="6324600" cy="556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0" marR="508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Внимание!</a:t>
            </a:r>
            <a:r>
              <a:rPr sz="1100" b="1" spc="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Изменение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заводских</a:t>
            </a:r>
            <a:r>
              <a:rPr sz="1100" spc="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настроек</a:t>
            </a:r>
            <a:r>
              <a:rPr sz="1100" spc="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контроллера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заблокировано.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Изменение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заводских </a:t>
            </a:r>
            <a:r>
              <a:rPr sz="1100" spc="-254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параметров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работы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контроллера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запрещено,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это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приведёт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поломке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аппарата.</a:t>
            </a:r>
            <a:endParaRPr sz="11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8</a:t>
            </a:r>
            <a:endParaRPr sz="1100">
              <a:latin typeface="Roboto"/>
              <a:cs typeface="Roboto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7708" y="543545"/>
            <a:ext cx="205370" cy="21245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7708" y="1458046"/>
            <a:ext cx="1809438" cy="20182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98753" y="2201380"/>
            <a:ext cx="1142427" cy="21014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39999" y="2780582"/>
            <a:ext cx="1221119" cy="21599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57513" y="3539117"/>
            <a:ext cx="1208432" cy="20432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69188" y="4280140"/>
            <a:ext cx="823135" cy="192648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55808" y="5042245"/>
            <a:ext cx="1206434" cy="179112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40004" y="5768035"/>
            <a:ext cx="396585" cy="21598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47199" y="6350842"/>
            <a:ext cx="180000" cy="208800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527298" y="771243"/>
            <a:ext cx="5859145" cy="6630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95" dirty="0">
                <a:solidFill>
                  <a:srgbClr val="231F20"/>
                </a:solidFill>
                <a:latin typeface="Roboto"/>
                <a:cs typeface="Roboto"/>
              </a:rPr>
              <a:t>Г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ори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т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пос</a:t>
            </a:r>
            <a:r>
              <a:rPr sz="1100" spc="-40" dirty="0">
                <a:solidFill>
                  <a:srgbClr val="231F20"/>
                </a:solidFill>
                <a:latin typeface="Roboto"/>
                <a:cs typeface="Roboto"/>
              </a:rPr>
              <a:t>т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оянно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: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бун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к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е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р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лон.</a:t>
            </a:r>
            <a:endParaRPr sz="1100">
              <a:latin typeface="Roboto"/>
              <a:cs typeface="Roboto"/>
            </a:endParaRPr>
          </a:p>
          <a:p>
            <a:pPr marL="12700" marR="353060">
              <a:lnSpc>
                <a:spcPct val="100000"/>
              </a:lnSpc>
            </a:pP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Мигает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(выключен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4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сек,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горит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1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сек):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бункер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полон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аппарат продолжает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работать.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Мигает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(выключен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0,5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сек,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горит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0,5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сек):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лёд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был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извлечён.</a:t>
            </a:r>
            <a:endParaRPr sz="11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3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400">
              <a:latin typeface="Roboto"/>
              <a:cs typeface="Roboto"/>
            </a:endParaRPr>
          </a:p>
          <a:p>
            <a:pPr marL="12700" marR="3173095">
              <a:lnSpc>
                <a:spcPct val="100000"/>
              </a:lnSpc>
            </a:pP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Горит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постоянно: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элемент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задействован.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горит: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элемент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выключен.</a:t>
            </a:r>
            <a:endParaRPr sz="11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3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4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Горит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постоянно: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отказ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мотора.</a:t>
            </a:r>
            <a:endParaRPr sz="11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3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400">
              <a:latin typeface="Roboto"/>
              <a:cs typeface="Roboto"/>
            </a:endParaRPr>
          </a:p>
          <a:p>
            <a:pPr marL="12700" marR="2080260">
              <a:lnSpc>
                <a:spcPct val="100000"/>
              </a:lnSpc>
            </a:pP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Горит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постоянно: высокое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давление,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работа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остановлена.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Мигает: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давление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стабилизировалось.</a:t>
            </a:r>
            <a:endParaRPr sz="11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3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400">
              <a:latin typeface="Roboto"/>
              <a:cs typeface="Roboto"/>
            </a:endParaRPr>
          </a:p>
          <a:p>
            <a:pPr marL="12700" marR="2188210">
              <a:lnSpc>
                <a:spcPct val="100000"/>
              </a:lnSpc>
            </a:pP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Горит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постоянно: низкое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давление,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работа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остановлена.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Мигает: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давление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стабилизировалось.</a:t>
            </a:r>
            <a:endParaRPr sz="11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3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4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Горит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постоянно: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недостаточно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воды,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работа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остановлена.</a:t>
            </a:r>
            <a:endParaRPr sz="11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Мигает 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(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выключен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4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сек,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горит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1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сек):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недостаточно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воды,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аппарат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продолжает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работать.</a:t>
            </a:r>
            <a:endParaRPr sz="11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3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400">
              <a:latin typeface="Roboto"/>
              <a:cs typeface="Roboto"/>
            </a:endParaRPr>
          </a:p>
          <a:p>
            <a:pPr marL="12700" marR="1877060">
              <a:lnSpc>
                <a:spcPct val="100000"/>
              </a:lnSpc>
            </a:pP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Горит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постоянно: высокая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температура,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работа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остановлена.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Мигает: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температура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стабилизировалась.</a:t>
            </a:r>
            <a:endParaRPr sz="1100">
              <a:latin typeface="Roboto"/>
              <a:cs typeface="Roboto"/>
            </a:endParaRPr>
          </a:p>
          <a:p>
            <a:pPr marL="12700" marR="2089150">
              <a:lnSpc>
                <a:spcPct val="345500"/>
              </a:lnSpc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Дисплей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показывает </a:t>
            </a:r>
            <a:r>
              <a:rPr sz="1100" spc="-45" dirty="0">
                <a:solidFill>
                  <a:srgbClr val="231F20"/>
                </a:solidFill>
                <a:latin typeface="Roboto"/>
                <a:cs typeface="Roboto"/>
              </a:rPr>
              <a:t>код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ошибки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или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параметр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настроек.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Горит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постоянно: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экран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заблокирован.</a:t>
            </a:r>
            <a:endParaRPr sz="11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горит: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экран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разблокирован.</a:t>
            </a:r>
            <a:endParaRPr sz="11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00">
              <a:latin typeface="Roboto"/>
              <a:cs typeface="Roboto"/>
            </a:endParaRPr>
          </a:p>
          <a:p>
            <a:pPr marL="19050">
              <a:lnSpc>
                <a:spcPct val="100000"/>
              </a:lnSpc>
            </a:pP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5.2.</a:t>
            </a:r>
            <a:r>
              <a:rPr sz="1100" b="1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Описание</a:t>
            </a:r>
            <a:r>
              <a:rPr sz="1100" b="1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кнопок</a:t>
            </a:r>
            <a:r>
              <a:rPr sz="1100" b="1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управления</a:t>
            </a:r>
            <a:endParaRPr sz="1100">
              <a:latin typeface="Roboto"/>
              <a:cs typeface="Roboto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539997" y="7540139"/>
          <a:ext cx="6479539" cy="21599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9794"/>
                <a:gridCol w="1979930"/>
                <a:gridCol w="3599815"/>
              </a:tblGrid>
              <a:tr h="360000">
                <a:tc>
                  <a:txBody>
                    <a:bodyPr/>
                    <a:lstStyle/>
                    <a:p>
                      <a:pPr marL="23177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b="1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Кнопка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b="1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Операция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b="1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Функция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94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Нажатие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Включение/выключение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льдогенератора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99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Вход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в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режим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настройки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Нажатие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в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режиме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настройки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Изменение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параметра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настройки/Выход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из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настроек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9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94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Нажатие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Кнопки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«вверх»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и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«вниз»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Включение/выключение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Roboto"/>
                          <a:cs typeface="Roboto"/>
                        </a:rPr>
                        <a:t>подсветки</a:t>
                      </a:r>
                      <a:endParaRPr sz="100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9050">
                      <a:solidFill>
                        <a:srgbClr val="231F20"/>
                      </a:solidFill>
                      <a:prstDash val="solid"/>
                    </a:lnT>
                    <a:lnB w="190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14" name="object 1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67762" y="7978675"/>
            <a:ext cx="257538" cy="215999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65685" y="8518677"/>
            <a:ext cx="261680" cy="215988"/>
          </a:xfrm>
          <a:prstGeom prst="rect">
            <a:avLst/>
          </a:prstGeom>
        </p:spPr>
      </p:pic>
      <p:grpSp>
        <p:nvGrpSpPr>
          <p:cNvPr id="16" name="object 16"/>
          <p:cNvGrpSpPr/>
          <p:nvPr/>
        </p:nvGrpSpPr>
        <p:grpSpPr>
          <a:xfrm>
            <a:off x="722458" y="9058681"/>
            <a:ext cx="548640" cy="216535"/>
            <a:chOff x="722458" y="9058681"/>
            <a:chExt cx="548640" cy="216535"/>
          </a:xfrm>
        </p:grpSpPr>
        <p:pic>
          <p:nvPicPr>
            <p:cNvPr id="17" name="object 1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22458" y="9058681"/>
              <a:ext cx="258349" cy="215988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012253" y="9058681"/>
              <a:ext cx="258351" cy="215988"/>
            </a:xfrm>
            <a:prstGeom prst="rect">
              <a:avLst/>
            </a:prstGeom>
          </p:spPr>
        </p:pic>
      </p:grpSp>
      <p:pic>
        <p:nvPicPr>
          <p:cNvPr id="19" name="object 19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67765" y="9418675"/>
            <a:ext cx="257535" cy="21598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241" y="492319"/>
            <a:ext cx="6505575" cy="9910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5.3.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Последовательность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работы</a:t>
            </a:r>
            <a:endParaRPr sz="1100" dirty="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Шаг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1.</a:t>
            </a:r>
            <a:endParaRPr sz="1100" dirty="0">
              <a:latin typeface="Roboto"/>
              <a:cs typeface="Roboto"/>
            </a:endParaRPr>
          </a:p>
          <a:p>
            <a:pPr marL="12700" marR="3059430">
              <a:lnSpc>
                <a:spcPct val="100000"/>
              </a:lnSpc>
            </a:pP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Подключить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льдогенератор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сети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электропитания.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Шаг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2.</a:t>
            </a:r>
            <a:endParaRPr sz="1100" dirty="0">
              <a:latin typeface="Roboto"/>
              <a:cs typeface="Roboto"/>
            </a:endParaRPr>
          </a:p>
          <a:p>
            <a:pPr marL="12700" marR="126364">
              <a:lnSpc>
                <a:spcPct val="100000"/>
              </a:lnSpc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Включите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нажатием на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кнопку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“ON/OFF”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на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дисплее.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Вентилятор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конденсатора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мотор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узла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нарезки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льда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запустятся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в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течении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20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секунд.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Компрессор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начнёт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работать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течении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2х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минут.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40" dirty="0">
                <a:solidFill>
                  <a:srgbClr val="231F20"/>
                </a:solidFill>
                <a:latin typeface="Roboto"/>
                <a:cs typeface="Roboto"/>
              </a:rPr>
              <a:t>Затем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начнётся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процесс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изготовления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льда.</a:t>
            </a:r>
            <a:endParaRPr sz="11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100" dirty="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Шаг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3.</a:t>
            </a:r>
            <a:endParaRPr sz="1100" dirty="0">
              <a:latin typeface="Roboto"/>
              <a:cs typeface="Roboto"/>
            </a:endParaRPr>
          </a:p>
          <a:p>
            <a:pPr marL="12700" marR="347345">
              <a:lnSpc>
                <a:spcPct val="100000"/>
              </a:lnSpc>
            </a:pP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После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заполнения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бункера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производство</a:t>
            </a:r>
            <a:r>
              <a:rPr sz="1100" spc="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льда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будет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автоматически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приостановлено.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После </a:t>
            </a:r>
            <a:r>
              <a:rPr sz="1100" spc="-254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извлечения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части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льда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производство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возобновиться.</a:t>
            </a:r>
            <a:endParaRPr sz="11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100" dirty="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Шаг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4.</a:t>
            </a:r>
            <a:endParaRPr sz="1100" dirty="0">
              <a:latin typeface="Roboto"/>
              <a:cs typeface="Roboto"/>
            </a:endParaRPr>
          </a:p>
          <a:p>
            <a:pPr marL="12700" marR="243204">
              <a:lnSpc>
                <a:spcPct val="100000"/>
              </a:lnSpc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Для выключения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аппарата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нажмите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на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кнопку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“ON/OFF”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на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дисплее.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Компрессор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остановится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сразу,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двигатель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вентилятор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перестанут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работать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через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210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секунд.</a:t>
            </a:r>
            <a:endParaRPr sz="11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00" dirty="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231F20"/>
                </a:solidFill>
                <a:latin typeface="Roboto"/>
                <a:cs typeface="Roboto"/>
              </a:rPr>
              <a:t>6.</a:t>
            </a:r>
            <a:r>
              <a:rPr sz="1600" b="1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spc="5" dirty="0">
                <a:solidFill>
                  <a:srgbClr val="231F20"/>
                </a:solidFill>
                <a:latin typeface="Roboto"/>
                <a:cs typeface="Roboto"/>
              </a:rPr>
              <a:t>Обслуживание</a:t>
            </a:r>
            <a:r>
              <a:rPr sz="1600" b="1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600" b="1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spc="-40" dirty="0">
                <a:solidFill>
                  <a:srgbClr val="231F20"/>
                </a:solidFill>
                <a:latin typeface="Roboto"/>
                <a:cs typeface="Roboto"/>
              </a:rPr>
              <a:t>уход</a:t>
            </a:r>
            <a:endParaRPr sz="1600" dirty="0">
              <a:latin typeface="Roboto"/>
              <a:cs typeface="Roboto"/>
            </a:endParaRPr>
          </a:p>
          <a:p>
            <a:pPr marL="192405" marR="10795" indent="-180340">
              <a:lnSpc>
                <a:spcPts val="1200"/>
              </a:lnSpc>
              <a:spcBef>
                <a:spcPts val="944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Любые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работы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по обслуживанию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уходу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необходимо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производить,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предварительно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обесточив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аппарат.</a:t>
            </a:r>
            <a:endParaRPr sz="1100" dirty="0">
              <a:latin typeface="Roboto"/>
              <a:cs typeface="Roboto"/>
            </a:endParaRPr>
          </a:p>
          <a:p>
            <a:pPr marL="192405" marR="59055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Следует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регулярно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очищать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внутренние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поверхности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аппарата,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также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совок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для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льда.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Для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очистки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оборудования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снаружи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внутри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можно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использовать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полусухую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губку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или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ветошь,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смоченную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мыльной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воде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температурой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выше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35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°С или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слабом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водном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растворе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уксуса.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Перед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запуском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устройства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его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следует тщательно промыть.</a:t>
            </a:r>
            <a:endParaRPr sz="1100" dirty="0">
              <a:latin typeface="Roboto"/>
              <a:cs typeface="Roboto"/>
            </a:endParaRPr>
          </a:p>
          <a:p>
            <a:pPr marL="192405" marR="118110" indent="-180340">
              <a:lnSpc>
                <a:spcPts val="1200"/>
              </a:lnSpc>
              <a:spcBef>
                <a:spcPts val="405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допускается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использовать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для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очистки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оборудования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абразивные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материалы,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металлические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губки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щетки,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колющие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режущие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предметы,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агрессивные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хлорсодержащие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чистящие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средства,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бензин,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кислоты,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щелочи,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масла,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растворы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соды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растворители.</a:t>
            </a:r>
            <a:endParaRPr sz="1100" dirty="0">
              <a:latin typeface="Roboto"/>
              <a:cs typeface="Roboto"/>
            </a:endParaRPr>
          </a:p>
          <a:p>
            <a:pPr marL="192405" marR="668655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Для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предотвращения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образования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плесени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неприятного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запаха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оставляйте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дверцу </a:t>
            </a:r>
            <a:r>
              <a:rPr sz="1100" spc="-254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приоткрытой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для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полного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высыхания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камеры.</a:t>
            </a:r>
            <a:endParaRPr sz="1100" dirty="0">
              <a:latin typeface="Roboto"/>
              <a:cs typeface="Roboto"/>
            </a:endParaRPr>
          </a:p>
          <a:p>
            <a:pPr marL="192405" marR="300355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Вентиляционные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отверстия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устройства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или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примыкающих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конструкций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должны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быть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загорожены.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Не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следует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использовать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механические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устройства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или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другие средства для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ускорения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процесса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размораживания,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кроме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тех,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которые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рекомендованы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производителем.</a:t>
            </a:r>
            <a:endParaRPr sz="1100" dirty="0">
              <a:latin typeface="Roboto"/>
              <a:cs typeface="Roboto"/>
            </a:endParaRPr>
          </a:p>
          <a:p>
            <a:pPr marL="192405" marR="784860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допускается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очистка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аппарата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открытым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источником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воды,</a:t>
            </a:r>
            <a:r>
              <a:rPr sz="1100" spc="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а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также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помощью </a:t>
            </a:r>
            <a:r>
              <a:rPr sz="1100" spc="-26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паропромывочных/струйных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моечных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машин.</a:t>
            </a:r>
            <a:endParaRPr sz="1100" dirty="0">
              <a:latin typeface="Roboto"/>
              <a:cs typeface="Roboto"/>
            </a:endParaRPr>
          </a:p>
          <a:p>
            <a:pPr marL="192405" indent="-180340">
              <a:lnSpc>
                <a:spcPct val="100000"/>
              </a:lnSpc>
              <a:spcBef>
                <a:spcPts val="26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Раз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в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несколько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дней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полностью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опорожняйте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резервуар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для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хранения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льда.</a:t>
            </a:r>
            <a:endParaRPr sz="1100" dirty="0">
              <a:latin typeface="Roboto"/>
              <a:cs typeface="Roboto"/>
            </a:endParaRPr>
          </a:p>
          <a:p>
            <a:pPr marL="192405" marR="180340" indent="-180340">
              <a:lnSpc>
                <a:spcPts val="1200"/>
              </a:lnSpc>
              <a:spcBef>
                <a:spcPts val="42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Если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льдогенератор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не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используется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течение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длительного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времени,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обесточьте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его,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слейте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в</a:t>
            </a:r>
            <a:r>
              <a:rPr sz="1100" spc="-50" dirty="0">
                <a:solidFill>
                  <a:srgbClr val="231F20"/>
                </a:solidFill>
                <a:latin typeface="Roboto"/>
                <a:cs typeface="Roboto"/>
              </a:rPr>
              <a:t>од</a:t>
            </a:r>
            <a:r>
              <a:rPr sz="1100" spc="-135" dirty="0">
                <a:solidFill>
                  <a:srgbClr val="231F20"/>
                </a:solidFill>
                <a:latin typeface="Roboto"/>
                <a:cs typeface="Roboto"/>
              </a:rPr>
              <a:t>у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,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з</a:t>
            </a:r>
            <a:r>
              <a:rPr sz="1100" spc="-45" dirty="0">
                <a:solidFill>
                  <a:srgbClr val="231F20"/>
                </a:solidFill>
                <a:latin typeface="Roboto"/>
                <a:cs typeface="Roboto"/>
              </a:rPr>
              <a:t>а</a:t>
            </a:r>
            <a:r>
              <a:rPr sz="1100" spc="-85" dirty="0">
                <a:solidFill>
                  <a:srgbClr val="231F20"/>
                </a:solidFill>
                <a:latin typeface="Roboto"/>
                <a:cs typeface="Roboto"/>
              </a:rPr>
              <a:t>т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м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о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три</a:t>
            </a:r>
            <a:r>
              <a:rPr sz="1100" spc="-70" dirty="0">
                <a:solidFill>
                  <a:srgbClr val="231F20"/>
                </a:solidFill>
                <a:latin typeface="Roboto"/>
                <a:cs typeface="Roboto"/>
              </a:rPr>
              <a:t>т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е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чис</a:t>
            </a:r>
            <a:r>
              <a:rPr sz="1100" spc="-40" dirty="0">
                <a:solidFill>
                  <a:srgbClr val="231F20"/>
                </a:solidFill>
                <a:latin typeface="Roboto"/>
                <a:cs typeface="Roboto"/>
              </a:rPr>
              <a:t>т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о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й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тряп</a:t>
            </a:r>
            <a:r>
              <a:rPr sz="1100" spc="-55" dirty="0">
                <a:solidFill>
                  <a:srgbClr val="231F20"/>
                </a:solidFill>
                <a:latin typeface="Roboto"/>
                <a:cs typeface="Roboto"/>
              </a:rPr>
              <a:t>к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о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й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каме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р</a:t>
            </a:r>
            <a:r>
              <a:rPr sz="1100" spc="-35" dirty="0">
                <a:solidFill>
                  <a:srgbClr val="231F20"/>
                </a:solidFill>
                <a:latin typeface="Roboto"/>
                <a:cs typeface="Roboto"/>
              </a:rPr>
              <a:t>у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0" dirty="0">
                <a:solidFill>
                  <a:srgbClr val="231F20"/>
                </a:solidFill>
                <a:latin typeface="Roboto"/>
                <a:cs typeface="Roboto"/>
              </a:rPr>
              <a:t>д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л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я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хранени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я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льд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а.</a:t>
            </a:r>
            <a:endParaRPr sz="11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00" dirty="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231F20"/>
                </a:solidFill>
                <a:latin typeface="Roboto"/>
                <a:cs typeface="Roboto"/>
              </a:rPr>
              <a:t>7.</a:t>
            </a:r>
            <a:r>
              <a:rPr sz="1600" b="1" spc="-4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dirty="0">
                <a:solidFill>
                  <a:srgbClr val="231F20"/>
                </a:solidFill>
                <a:latin typeface="Roboto"/>
                <a:cs typeface="Roboto"/>
              </a:rPr>
              <a:t>Техническое</a:t>
            </a:r>
            <a:r>
              <a:rPr sz="1600" b="1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spc="5" dirty="0">
                <a:solidFill>
                  <a:srgbClr val="231F20"/>
                </a:solidFill>
                <a:latin typeface="Roboto"/>
                <a:cs typeface="Roboto"/>
              </a:rPr>
              <a:t>обслуживание</a:t>
            </a:r>
            <a:r>
              <a:rPr sz="1600" b="1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600" b="1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600" b="1" dirty="0">
                <a:solidFill>
                  <a:srgbClr val="231F20"/>
                </a:solidFill>
                <a:latin typeface="Roboto"/>
                <a:cs typeface="Roboto"/>
              </a:rPr>
              <a:t>ремонт</a:t>
            </a:r>
            <a:endParaRPr sz="1600" dirty="0">
              <a:latin typeface="Roboto"/>
              <a:cs typeface="Roboto"/>
            </a:endParaRPr>
          </a:p>
          <a:p>
            <a:pPr marL="12700" marR="758190">
              <a:lnSpc>
                <a:spcPct val="100000"/>
              </a:lnSpc>
              <a:spcBef>
                <a:spcPts val="825"/>
              </a:spcBef>
            </a:pP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Внимание!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Работы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по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обслуживанию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ремонту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должны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проводиться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при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полностью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отключенном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электропитании,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путём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отсоединения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вилки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от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розетки,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привлечением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квалифицированного технического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персонала.</a:t>
            </a:r>
            <a:endParaRPr sz="11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1300" dirty="0">
              <a:latin typeface="Roboto"/>
              <a:cs typeface="Roboto"/>
            </a:endParaRPr>
          </a:p>
          <a:p>
            <a:pPr marL="12700" marR="58419">
              <a:lnSpc>
                <a:spcPct val="100000"/>
              </a:lnSpc>
              <a:spcBef>
                <a:spcPts val="780"/>
              </a:spcBef>
            </a:pP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Техническое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обслуживание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аппарата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должно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20" dirty="0">
                <a:solidFill>
                  <a:srgbClr val="231F20"/>
                </a:solidFill>
                <a:latin typeface="Roboto"/>
                <a:cs typeface="Roboto"/>
              </a:rPr>
              <a:t>проходить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в</a:t>
            </a:r>
            <a:r>
              <a:rPr sz="1100" b="1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соответствии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5" dirty="0">
                <a:solidFill>
                  <a:srgbClr val="231F20"/>
                </a:solidFill>
                <a:latin typeface="Roboto"/>
                <a:cs typeface="Roboto"/>
              </a:rPr>
              <a:t>с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нормативными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документами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страны,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30" dirty="0">
                <a:solidFill>
                  <a:srgbClr val="231F20"/>
                </a:solidFill>
                <a:latin typeface="Roboto"/>
                <a:cs typeface="Roboto"/>
              </a:rPr>
              <a:t>где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используется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данный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аппарат.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 Представленный 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в 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данной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 инструкции 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перечень</a:t>
            </a:r>
            <a:r>
              <a:rPr sz="1100" b="1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работ носит рекомендательный</a:t>
            </a:r>
            <a:r>
              <a:rPr sz="1100" b="1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b="1" spc="-5" dirty="0">
                <a:solidFill>
                  <a:srgbClr val="231F20"/>
                </a:solidFill>
                <a:latin typeface="Roboto"/>
                <a:cs typeface="Roboto"/>
              </a:rPr>
              <a:t>характер.</a:t>
            </a:r>
            <a:endParaRPr sz="11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900" dirty="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При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техническом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обслуживании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проделайте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следующие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работы:</a:t>
            </a:r>
            <a:endParaRPr sz="1100" dirty="0">
              <a:latin typeface="Roboto"/>
              <a:cs typeface="Roboto"/>
            </a:endParaRPr>
          </a:p>
          <a:p>
            <a:pPr marL="192405" marR="20955" indent="-180340">
              <a:lnSpc>
                <a:spcPts val="1200"/>
              </a:lnSpc>
              <a:spcBef>
                <a:spcPts val="42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Проведите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инструктаж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и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проверку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знаний 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по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правилам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эксплуатации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персонала,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работающего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 </a:t>
            </a:r>
            <a:r>
              <a:rPr sz="1100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аппаратом.</a:t>
            </a:r>
            <a:endParaRPr sz="1100" dirty="0">
              <a:latin typeface="Roboto"/>
              <a:cs typeface="Roboto"/>
            </a:endParaRPr>
          </a:p>
          <a:p>
            <a:pPr marL="192405" marR="139700" indent="-180340">
              <a:lnSpc>
                <a:spcPts val="1200"/>
              </a:lnSpc>
              <a:spcBef>
                <a:spcPts val="400"/>
              </a:spcBef>
              <a:buChar char="•"/>
              <a:tabLst>
                <a:tab pos="192405" algn="l"/>
                <a:tab pos="193040" algn="l"/>
              </a:tabLst>
            </a:pP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Проведите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опрос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персонала,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работающего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dirty="0">
                <a:solidFill>
                  <a:srgbClr val="231F20"/>
                </a:solidFill>
                <a:latin typeface="Roboto"/>
                <a:cs typeface="Roboto"/>
              </a:rPr>
              <a:t>с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аппаратом,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на</a:t>
            </a: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предмет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15" dirty="0">
                <a:solidFill>
                  <a:srgbClr val="231F20"/>
                </a:solidFill>
                <a:latin typeface="Roboto"/>
                <a:cs typeface="Roboto"/>
              </a:rPr>
              <a:t>выявления</a:t>
            </a:r>
            <a:r>
              <a:rPr sz="1100" spc="-1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нехарактерной </a:t>
            </a:r>
            <a:r>
              <a:rPr sz="1100" spc="-20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1100" spc="-30" dirty="0">
                <a:solidFill>
                  <a:srgbClr val="231F20"/>
                </a:solidFill>
                <a:latin typeface="Roboto"/>
                <a:cs typeface="Roboto"/>
              </a:rPr>
              <a:t>работы </a:t>
            </a:r>
            <a:r>
              <a:rPr sz="1100" spc="-25" dirty="0">
                <a:solidFill>
                  <a:srgbClr val="231F20"/>
                </a:solidFill>
                <a:latin typeface="Roboto"/>
                <a:cs typeface="Roboto"/>
              </a:rPr>
              <a:t>аппарата.</a:t>
            </a:r>
            <a:endParaRPr sz="1100" dirty="0">
              <a:latin typeface="Roboto"/>
              <a:cs typeface="Roboto"/>
            </a:endParaRPr>
          </a:p>
          <a:p>
            <a:pPr marL="6414135">
              <a:lnSpc>
                <a:spcPct val="100000"/>
              </a:lnSpc>
              <a:spcBef>
                <a:spcPts val="625"/>
              </a:spcBef>
            </a:pPr>
            <a:r>
              <a:rPr sz="1100" spc="-5" dirty="0">
                <a:solidFill>
                  <a:srgbClr val="231F20"/>
                </a:solidFill>
                <a:latin typeface="Roboto"/>
                <a:cs typeface="Roboto"/>
              </a:rPr>
              <a:t>9</a:t>
            </a:r>
            <a:endParaRPr sz="1100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3240</Words>
  <Application>Microsoft Office PowerPoint</Application>
  <PresentationFormat>Произвольный</PresentationFormat>
  <Paragraphs>349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Arial MT</vt:lpstr>
      <vt:lpstr>Calibri</vt:lpstr>
      <vt:lpstr>Lucida Sans Unicode</vt:lpstr>
      <vt:lpstr>Roboto</vt:lpstr>
      <vt:lpstr>Roboto Lt</vt:lpstr>
      <vt:lpstr>Times New Roman</vt:lpstr>
      <vt:lpstr>Office Theme</vt:lpstr>
      <vt:lpstr>Льдогенераторы EMR-100,EMR-150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Льдогенераторы EMR-100,EMR-150</dc:title>
  <cp:lastModifiedBy>Малахова Марина Владимировна</cp:lastModifiedBy>
  <cp:revision>11</cp:revision>
  <dcterms:created xsi:type="dcterms:W3CDTF">2022-06-02T08:13:48Z</dcterms:created>
  <dcterms:modified xsi:type="dcterms:W3CDTF">2022-10-18T15:01:10Z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2020-07-14T00:00:00Z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2022-06-02T00:00:00Z</vt:filetime>
  </property>
</Properties>
</file>